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x="18288000" cy="10287000"/>
  <p:notesSz cx="6858000" cy="9144000"/>
  <p:embeddedFontLst>
    <p:embeddedFont>
      <p:font typeface="Caladea" panose="02040503050406030204" pitchFamily="18" charset="0"/>
      <p:regular r:id="rId18"/>
    </p:embeddedFont>
    <p:embeddedFont>
      <p:font typeface="Shlop" panose="02000506040000020004" pitchFamily="2"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font" Target="fonts/font1.fntdata" /><Relationship Id="rId3" Type="http://schemas.openxmlformats.org/officeDocument/2006/relationships/customXml" Target="../customXml/item3.xml" /><Relationship Id="rId21" Type="http://schemas.openxmlformats.org/officeDocument/2006/relationships/viewProps" Target="view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presProps" Target="pres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microsoft.com/office/2016/11/relationships/changesInfo" Target="changesInfos/changesInfo1.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tableStyles" Target="tableStyles.xml" /><Relationship Id="rId10" Type="http://schemas.openxmlformats.org/officeDocument/2006/relationships/slide" Target="slides/slide6.xml" /><Relationship Id="rId19" Type="http://schemas.openxmlformats.org/officeDocument/2006/relationships/font" Target="fonts/font2.fntdata"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theme" Target="theme/theme1.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GEETHA E" userId="S::sangeetha.20221cai0132@presidencyuniversity.in::ae2e7209-0d7f-4ecd-9685-903c2553e465" providerId="AD" clId="Web-{0158493E-BFAE-7FA1-9409-3F144FCDEBA4}"/>
    <pc:docChg chg="modSld">
      <pc:chgData name="SANGEETHA E" userId="S::sangeetha.20221cai0132@presidencyuniversity.in::ae2e7209-0d7f-4ecd-9685-903c2553e465" providerId="AD" clId="Web-{0158493E-BFAE-7FA1-9409-3F144FCDEBA4}" dt="2024-12-04T07:53:58.420" v="0" actId="20577"/>
      <pc:docMkLst>
        <pc:docMk/>
      </pc:docMkLst>
      <pc:sldChg chg="modSp">
        <pc:chgData name="SANGEETHA E" userId="S::sangeetha.20221cai0132@presidencyuniversity.in::ae2e7209-0d7f-4ecd-9685-903c2553e465" providerId="AD" clId="Web-{0158493E-BFAE-7FA1-9409-3F144FCDEBA4}" dt="2024-12-04T07:53:58.420" v="0" actId="20577"/>
        <pc:sldMkLst>
          <pc:docMk/>
          <pc:sldMk cId="0" sldId="256"/>
        </pc:sldMkLst>
        <pc:spChg chg="mod">
          <ac:chgData name="SANGEETHA E" userId="S::sangeetha.20221cai0132@presidencyuniversity.in::ae2e7209-0d7f-4ecd-9685-903c2553e465" providerId="AD" clId="Web-{0158493E-BFAE-7FA1-9409-3F144FCDEBA4}" dt="2024-12-04T07:53:58.420" v="0" actId="20577"/>
          <ac:spMkLst>
            <pc:docMk/>
            <pc:sldMk cId="0" sldId="256"/>
            <ac:spMk id="13" creationId="{DBA590F8-2163-68BB-DEF3-AB473DC08CC2}"/>
          </ac:spMkLst>
        </pc:spChg>
      </pc:sldChg>
    </pc:docChg>
  </pc:docChgLst>
  <pc:docChgLst>
    <pc:chgData name="BHARGAVI U" userId="1546babb-fc81-4ed5-aeb2-856863c90b09" providerId="ADAL" clId="{F1BA72EA-FBB1-904A-A77B-BABBAF60DCD3}"/>
    <pc:docChg chg="custSel modSld">
      <pc:chgData name="BHARGAVI U" userId="1546babb-fc81-4ed5-aeb2-856863c90b09" providerId="ADAL" clId="{F1BA72EA-FBB1-904A-A77B-BABBAF60DCD3}" dt="2024-12-24T07:30:12.682" v="57" actId="20577"/>
      <pc:docMkLst>
        <pc:docMk/>
      </pc:docMkLst>
      <pc:sldChg chg="modSp">
        <pc:chgData name="BHARGAVI U" userId="1546babb-fc81-4ed5-aeb2-856863c90b09" providerId="ADAL" clId="{F1BA72EA-FBB1-904A-A77B-BABBAF60DCD3}" dt="2024-12-24T07:30:12.682" v="57" actId="20577"/>
        <pc:sldMkLst>
          <pc:docMk/>
          <pc:sldMk cId="0" sldId="256"/>
        </pc:sldMkLst>
        <pc:spChg chg="mod">
          <ac:chgData name="BHARGAVI U" userId="1546babb-fc81-4ed5-aeb2-856863c90b09" providerId="ADAL" clId="{F1BA72EA-FBB1-904A-A77B-BABBAF60DCD3}" dt="2024-12-24T07:30:12.682" v="57" actId="20577"/>
          <ac:spMkLst>
            <pc:docMk/>
            <pc:sldMk cId="0" sldId="256"/>
            <ac:spMk id="12" creationId="{00000000-0000-0000-0000-000000000000}"/>
          </ac:spMkLst>
        </pc:spChg>
        <pc:spChg chg="mod">
          <ac:chgData name="BHARGAVI U" userId="1546babb-fc81-4ed5-aeb2-856863c90b09" providerId="ADAL" clId="{F1BA72EA-FBB1-904A-A77B-BABBAF60DCD3}" dt="2024-12-24T07:29:06.647" v="49" actId="1076"/>
          <ac:spMkLst>
            <pc:docMk/>
            <pc:sldMk cId="0" sldId="256"/>
            <ac:spMk id="13" creationId="{DBA590F8-2163-68BB-DEF3-AB473DC08CC2}"/>
          </ac:spMkLst>
        </pc:spChg>
      </pc:sldChg>
    </pc:docChg>
  </pc:docChgLst>
  <pc:docChgLst>
    <pc:chgData name="SANGEETHA E" userId="S::sangeetha.20221cai0132@presidencyuniversity.in::ae2e7209-0d7f-4ecd-9685-903c2553e465" providerId="AD" clId="Web-{4213F95C-4935-C02B-FE66-36DB513A8828}"/>
    <pc:docChg chg="modSld">
      <pc:chgData name="SANGEETHA E" userId="S::sangeetha.20221cai0132@presidencyuniversity.in::ae2e7209-0d7f-4ecd-9685-903c2553e465" providerId="AD" clId="Web-{4213F95C-4935-C02B-FE66-36DB513A8828}" dt="2024-12-04T07:53:05.983" v="5" actId="20577"/>
      <pc:docMkLst>
        <pc:docMk/>
      </pc:docMkLst>
      <pc:sldChg chg="modSp">
        <pc:chgData name="SANGEETHA E" userId="S::sangeetha.20221cai0132@presidencyuniversity.in::ae2e7209-0d7f-4ecd-9685-903c2553e465" providerId="AD" clId="Web-{4213F95C-4935-C02B-FE66-36DB513A8828}" dt="2024-12-04T07:53:05.983" v="5" actId="20577"/>
        <pc:sldMkLst>
          <pc:docMk/>
          <pc:sldMk cId="0" sldId="258"/>
        </pc:sldMkLst>
        <pc:spChg chg="mod">
          <ac:chgData name="SANGEETHA E" userId="S::sangeetha.20221cai0132@presidencyuniversity.in::ae2e7209-0d7f-4ecd-9685-903c2553e465" providerId="AD" clId="Web-{4213F95C-4935-C02B-FE66-36DB513A8828}" dt="2024-12-04T07:53:05.983" v="5" actId="20577"/>
          <ac:spMkLst>
            <pc:docMk/>
            <pc:sldMk cId="0" sldId="258"/>
            <ac:spMk id="2" creationId="{00000000-0000-0000-0000-000000000000}"/>
          </ac:spMkLst>
        </pc:spChg>
      </pc:sldChg>
    </pc:docChg>
  </pc:docChgLst>
  <pc:docChgLst>
    <pc:chgData name="A R LIKITH" userId="S::likith.20221cai0141@presidencyuniversity.in::e6609c21-a585-40a7-bf4e-4d7da7261b44" providerId="AD" clId="Web-{61A800E4-83CD-E936-1736-3B51DDDF5AD8}"/>
    <pc:docChg chg="modSld">
      <pc:chgData name="A R LIKITH" userId="S::likith.20221cai0141@presidencyuniversity.in::e6609c21-a585-40a7-bf4e-4d7da7261b44" providerId="AD" clId="Web-{61A800E4-83CD-E936-1736-3B51DDDF5AD8}" dt="2024-12-04T08:33:53.394" v="1" actId="14100"/>
      <pc:docMkLst>
        <pc:docMk/>
      </pc:docMkLst>
      <pc:sldChg chg="modSp">
        <pc:chgData name="A R LIKITH" userId="S::likith.20221cai0141@presidencyuniversity.in::e6609c21-a585-40a7-bf4e-4d7da7261b44" providerId="AD" clId="Web-{61A800E4-83CD-E936-1736-3B51DDDF5AD8}" dt="2024-12-04T08:33:53.394" v="1" actId="14100"/>
        <pc:sldMkLst>
          <pc:docMk/>
          <pc:sldMk cId="0" sldId="256"/>
        </pc:sldMkLst>
        <pc:grpChg chg="mod">
          <ac:chgData name="A R LIKITH" userId="S::likith.20221cai0141@presidencyuniversity.in::e6609c21-a585-40a7-bf4e-4d7da7261b44" providerId="AD" clId="Web-{61A800E4-83CD-E936-1736-3B51DDDF5AD8}" dt="2024-12-04T08:33:53.394" v="1" actId="14100"/>
          <ac:grpSpMkLst>
            <pc:docMk/>
            <pc:sldMk cId="0" sldId="256"/>
            <ac:grpSpMk id="2" creationId="{00000000-0000-0000-0000-000000000000}"/>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sv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3" Type="http://schemas.openxmlformats.org/officeDocument/2006/relationships/image" Target="../media/image16.svg" /><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7.svg" /><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9.sv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Layout" Target="../slideLayouts/slideLayout7.xml" /><Relationship Id="rId5" Type="http://schemas.openxmlformats.org/officeDocument/2006/relationships/image" Target="../media/image13.svg" /><Relationship Id="rId4" Type="http://schemas.openxmlformats.org/officeDocument/2006/relationships/image" Target="../media/image1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26823" y="-2680855"/>
            <a:ext cx="9408968" cy="940896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445826" y="33348"/>
                  </a:lnTo>
                  <a:lnTo>
                    <a:pt x="491360" y="8881"/>
                  </a:lnTo>
                  <a:lnTo>
                    <a:pt x="522953" y="49652"/>
                  </a:lnTo>
                  <a:lnTo>
                    <a:pt x="572609" y="35135"/>
                  </a:lnTo>
                  <a:lnTo>
                    <a:pt x="594986" y="81548"/>
                  </a:lnTo>
                  <a:lnTo>
                    <a:pt x="646591" y="77616"/>
                  </a:lnTo>
                  <a:lnTo>
                    <a:pt x="658778" y="127641"/>
                  </a:lnTo>
                  <a:lnTo>
                    <a:pt x="710077" y="134465"/>
                  </a:lnTo>
                  <a:lnTo>
                    <a:pt x="711539" y="185918"/>
                  </a:lnTo>
                  <a:lnTo>
                    <a:pt x="760292" y="203200"/>
                  </a:lnTo>
                  <a:lnTo>
                    <a:pt x="750965" y="253830"/>
                  </a:lnTo>
                  <a:lnTo>
                    <a:pt x="795038" y="280816"/>
                  </a:lnTo>
                  <a:lnTo>
                    <a:pt x="775331" y="328411"/>
                  </a:lnTo>
                  <a:lnTo>
                    <a:pt x="812800" y="363920"/>
                  </a:lnTo>
                  <a:lnTo>
                    <a:pt x="783573" y="406400"/>
                  </a:lnTo>
                  <a:lnTo>
                    <a:pt x="812800" y="448880"/>
                  </a:lnTo>
                  <a:lnTo>
                    <a:pt x="775331" y="484389"/>
                  </a:lnTo>
                  <a:lnTo>
                    <a:pt x="795038" y="531984"/>
                  </a:lnTo>
                  <a:lnTo>
                    <a:pt x="750965" y="558970"/>
                  </a:lnTo>
                  <a:lnTo>
                    <a:pt x="760292" y="609600"/>
                  </a:lnTo>
                  <a:lnTo>
                    <a:pt x="711539" y="626882"/>
                  </a:lnTo>
                  <a:lnTo>
                    <a:pt x="710077" y="678335"/>
                  </a:lnTo>
                  <a:lnTo>
                    <a:pt x="658778" y="685159"/>
                  </a:lnTo>
                  <a:lnTo>
                    <a:pt x="646591" y="735184"/>
                  </a:lnTo>
                  <a:lnTo>
                    <a:pt x="594986" y="731252"/>
                  </a:lnTo>
                  <a:lnTo>
                    <a:pt x="572609" y="777665"/>
                  </a:lnTo>
                  <a:lnTo>
                    <a:pt x="522953" y="763148"/>
                  </a:lnTo>
                  <a:lnTo>
                    <a:pt x="491360" y="803919"/>
                  </a:lnTo>
                  <a:lnTo>
                    <a:pt x="445826" y="779452"/>
                  </a:lnTo>
                  <a:lnTo>
                    <a:pt x="406400" y="812800"/>
                  </a:lnTo>
                  <a:lnTo>
                    <a:pt x="366974" y="779452"/>
                  </a:lnTo>
                  <a:lnTo>
                    <a:pt x="321440" y="803919"/>
                  </a:lnTo>
                  <a:lnTo>
                    <a:pt x="289847" y="763148"/>
                  </a:lnTo>
                  <a:lnTo>
                    <a:pt x="240191" y="777665"/>
                  </a:lnTo>
                  <a:lnTo>
                    <a:pt x="217814" y="731252"/>
                  </a:lnTo>
                  <a:lnTo>
                    <a:pt x="166209" y="735184"/>
                  </a:lnTo>
                  <a:lnTo>
                    <a:pt x="154022" y="685159"/>
                  </a:lnTo>
                  <a:lnTo>
                    <a:pt x="102722" y="678335"/>
                  </a:lnTo>
                  <a:lnTo>
                    <a:pt x="101260" y="626882"/>
                  </a:lnTo>
                  <a:lnTo>
                    <a:pt x="52509" y="609600"/>
                  </a:lnTo>
                  <a:lnTo>
                    <a:pt x="61835" y="558970"/>
                  </a:lnTo>
                  <a:lnTo>
                    <a:pt x="17762" y="531984"/>
                  </a:lnTo>
                  <a:lnTo>
                    <a:pt x="37469" y="484389"/>
                  </a:lnTo>
                  <a:lnTo>
                    <a:pt x="0" y="448880"/>
                  </a:lnTo>
                  <a:lnTo>
                    <a:pt x="29227" y="406400"/>
                  </a:lnTo>
                  <a:lnTo>
                    <a:pt x="0" y="363920"/>
                  </a:lnTo>
                  <a:lnTo>
                    <a:pt x="37469" y="328411"/>
                  </a:lnTo>
                  <a:lnTo>
                    <a:pt x="17762" y="280816"/>
                  </a:lnTo>
                  <a:lnTo>
                    <a:pt x="61835" y="253830"/>
                  </a:lnTo>
                  <a:lnTo>
                    <a:pt x="52509" y="203200"/>
                  </a:lnTo>
                  <a:lnTo>
                    <a:pt x="101260" y="185918"/>
                  </a:lnTo>
                  <a:lnTo>
                    <a:pt x="102722" y="134465"/>
                  </a:lnTo>
                  <a:lnTo>
                    <a:pt x="154022" y="127641"/>
                  </a:lnTo>
                  <a:lnTo>
                    <a:pt x="166209" y="77616"/>
                  </a:lnTo>
                  <a:lnTo>
                    <a:pt x="217814" y="81548"/>
                  </a:lnTo>
                  <a:lnTo>
                    <a:pt x="240191" y="35135"/>
                  </a:lnTo>
                  <a:lnTo>
                    <a:pt x="289847" y="49652"/>
                  </a:lnTo>
                  <a:lnTo>
                    <a:pt x="321440" y="8881"/>
                  </a:lnTo>
                  <a:lnTo>
                    <a:pt x="366974" y="33348"/>
                  </a:lnTo>
                  <a:lnTo>
                    <a:pt x="406400" y="0"/>
                  </a:lnTo>
                  <a:close/>
                </a:path>
              </a:pathLst>
            </a:custGeom>
            <a:solidFill>
              <a:srgbClr val="A91818"/>
            </a:solidFill>
          </p:spPr>
        </p:sp>
        <p:sp>
          <p:nvSpPr>
            <p:cNvPr id="4" name="TextBox 4"/>
            <p:cNvSpPr txBox="1"/>
            <p:nvPr/>
          </p:nvSpPr>
          <p:spPr>
            <a:xfrm>
              <a:off x="152400" y="114300"/>
              <a:ext cx="508000" cy="5461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152575" y="-225396"/>
            <a:ext cx="6310952" cy="6058514"/>
          </a:xfrm>
          <a:custGeom>
            <a:avLst/>
            <a:gdLst/>
            <a:ahLst/>
            <a:cxnLst/>
            <a:rect l="l" t="t" r="r" b="b"/>
            <a:pathLst>
              <a:path w="6310952" h="6058514">
                <a:moveTo>
                  <a:pt x="0" y="0"/>
                </a:moveTo>
                <a:lnTo>
                  <a:pt x="6310953" y="0"/>
                </a:lnTo>
                <a:lnTo>
                  <a:pt x="6310953" y="6058514"/>
                </a:lnTo>
                <a:lnTo>
                  <a:pt x="0" y="60585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4687550" y="6099464"/>
            <a:ext cx="4353791" cy="4249882"/>
            <a:chOff x="0" y="0"/>
            <a:chExt cx="1146677" cy="1119310"/>
          </a:xfrm>
        </p:grpSpPr>
        <p:sp>
          <p:nvSpPr>
            <p:cNvPr id="7" name="Freeform 7"/>
            <p:cNvSpPr/>
            <p:nvPr/>
          </p:nvSpPr>
          <p:spPr>
            <a:xfrm>
              <a:off x="0" y="0"/>
              <a:ext cx="1146677" cy="1119310"/>
            </a:xfrm>
            <a:custGeom>
              <a:avLst/>
              <a:gdLst/>
              <a:ahLst/>
              <a:cxnLst/>
              <a:rect l="l" t="t" r="r" b="b"/>
              <a:pathLst>
                <a:path w="1146677" h="1119310">
                  <a:moveTo>
                    <a:pt x="0" y="0"/>
                  </a:moveTo>
                  <a:lnTo>
                    <a:pt x="1146677" y="0"/>
                  </a:lnTo>
                  <a:lnTo>
                    <a:pt x="1146677" y="1119310"/>
                  </a:lnTo>
                  <a:lnTo>
                    <a:pt x="0" y="1119310"/>
                  </a:lnTo>
                  <a:close/>
                </a:path>
              </a:pathLst>
            </a:custGeom>
            <a:solidFill>
              <a:srgbClr val="A91818"/>
            </a:solidFill>
          </p:spPr>
        </p:sp>
        <p:sp>
          <p:nvSpPr>
            <p:cNvPr id="8" name="TextBox 8"/>
            <p:cNvSpPr txBox="1"/>
            <p:nvPr/>
          </p:nvSpPr>
          <p:spPr>
            <a:xfrm>
              <a:off x="0" y="-38100"/>
              <a:ext cx="1146677" cy="115741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687550" y="6099464"/>
            <a:ext cx="3314284" cy="4114800"/>
          </a:xfrm>
          <a:custGeom>
            <a:avLst/>
            <a:gdLst/>
            <a:ahLst/>
            <a:cxnLst/>
            <a:rect l="l" t="t" r="r" b="b"/>
            <a:pathLst>
              <a:path w="3314284" h="4114800">
                <a:moveTo>
                  <a:pt x="0" y="0"/>
                </a:moveTo>
                <a:lnTo>
                  <a:pt x="3314284" y="0"/>
                </a:lnTo>
                <a:lnTo>
                  <a:pt x="331428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4045157" y="4856813"/>
            <a:ext cx="9408968" cy="3473964"/>
          </a:xfrm>
          <a:prstGeom prst="rect">
            <a:avLst/>
          </a:prstGeom>
        </p:spPr>
        <p:txBody>
          <a:bodyPr wrap="square" lIns="0" tIns="0" rIns="0" bIns="0" rtlCol="0" anchor="t">
            <a:spAutoFit/>
          </a:bodyPr>
          <a:lstStyle/>
          <a:p>
            <a:pPr algn="ctr">
              <a:lnSpc>
                <a:spcPts val="13787"/>
              </a:lnSpc>
            </a:pPr>
            <a:r>
              <a:rPr lang="en-US" sz="9848">
                <a:solidFill>
                  <a:srgbClr val="000000"/>
                </a:solidFill>
                <a:latin typeface="Shlop"/>
                <a:ea typeface="Shlop"/>
                <a:cs typeface="Shlop"/>
                <a:sym typeface="Shlop"/>
              </a:rPr>
              <a:t>CRIMES AGAINST WOMEN</a:t>
            </a:r>
          </a:p>
          <a:p>
            <a:pPr algn="ctr">
              <a:lnSpc>
                <a:spcPts val="13787"/>
              </a:lnSpc>
              <a:spcBef>
                <a:spcPct val="0"/>
              </a:spcBef>
            </a:pPr>
            <a:r>
              <a:rPr lang="en-US" sz="9848">
                <a:solidFill>
                  <a:srgbClr val="000000"/>
                </a:solidFill>
                <a:latin typeface="Shlop"/>
                <a:ea typeface="Shlop"/>
                <a:cs typeface="Shlop"/>
                <a:sym typeface="Shlop"/>
              </a:rPr>
              <a:t> </a:t>
            </a:r>
          </a:p>
        </p:txBody>
      </p:sp>
      <p:sp>
        <p:nvSpPr>
          <p:cNvPr id="11" name="TextBox 11"/>
          <p:cNvSpPr txBox="1"/>
          <p:nvPr/>
        </p:nvSpPr>
        <p:spPr>
          <a:xfrm>
            <a:off x="5368602" y="6099464"/>
            <a:ext cx="5411275" cy="1702389"/>
          </a:xfrm>
          <a:prstGeom prst="rect">
            <a:avLst/>
          </a:prstGeom>
        </p:spPr>
        <p:txBody>
          <a:bodyPr wrap="square" lIns="0" tIns="0" rIns="0" bIns="0" rtlCol="0" anchor="t">
            <a:spAutoFit/>
          </a:bodyPr>
          <a:lstStyle/>
          <a:p>
            <a:pPr algn="ctr">
              <a:lnSpc>
                <a:spcPts val="13787"/>
              </a:lnSpc>
              <a:spcBef>
                <a:spcPct val="0"/>
              </a:spcBef>
            </a:pPr>
            <a:r>
              <a:rPr lang="en-US" sz="9800">
                <a:solidFill>
                  <a:srgbClr val="000000"/>
                </a:solidFill>
                <a:latin typeface="Shlop"/>
                <a:ea typeface="Shlop"/>
                <a:cs typeface="Shlop"/>
                <a:sym typeface="Shlop"/>
              </a:rPr>
              <a:t>( 2001-2021)</a:t>
            </a:r>
          </a:p>
        </p:txBody>
      </p:sp>
      <p:sp>
        <p:nvSpPr>
          <p:cNvPr id="12" name="TextBox 12"/>
          <p:cNvSpPr txBox="1"/>
          <p:nvPr/>
        </p:nvSpPr>
        <p:spPr>
          <a:xfrm>
            <a:off x="10375085" y="7694430"/>
            <a:ext cx="9230847" cy="2587375"/>
          </a:xfrm>
          <a:prstGeom prst="rect">
            <a:avLst/>
          </a:prstGeom>
        </p:spPr>
        <p:txBody>
          <a:bodyPr wrap="square" lIns="0" tIns="0" rIns="0" bIns="0" rtlCol="0" anchor="t">
            <a:spAutoFit/>
          </a:bodyPr>
          <a:lstStyle/>
          <a:p>
            <a:pPr algn="just">
              <a:lnSpc>
                <a:spcPts val="3359"/>
              </a:lnSpc>
            </a:pPr>
            <a:r>
              <a:rPr lang="en-US" sz="2400" dirty="0">
                <a:solidFill>
                  <a:srgbClr val="000000"/>
                </a:solidFill>
                <a:latin typeface="Caladea"/>
                <a:ea typeface="Caladea"/>
                <a:cs typeface="Caladea"/>
                <a:sym typeface="Caladea"/>
              </a:rPr>
              <a:t>By:</a:t>
            </a:r>
          </a:p>
          <a:p>
            <a:pPr algn="just">
              <a:lnSpc>
                <a:spcPts val="3359"/>
              </a:lnSpc>
            </a:pPr>
            <a:r>
              <a:rPr lang="en-US" sz="2400" dirty="0">
                <a:solidFill>
                  <a:srgbClr val="000000"/>
                </a:solidFill>
                <a:latin typeface="Caladea"/>
                <a:ea typeface="Caladea"/>
                <a:cs typeface="Caladea"/>
                <a:sym typeface="Caladea"/>
              </a:rPr>
              <a:t>SANGEETHA E - 20221CAI0132</a:t>
            </a:r>
            <a:endParaRPr lang="en-US" sz="2400" dirty="0">
              <a:solidFill>
                <a:srgbClr val="000000"/>
              </a:solidFill>
              <a:latin typeface="Caladea"/>
              <a:ea typeface="Caladea"/>
              <a:cs typeface="Caladea"/>
            </a:endParaRPr>
          </a:p>
          <a:p>
            <a:pPr algn="just">
              <a:lnSpc>
                <a:spcPts val="3359"/>
              </a:lnSpc>
            </a:pPr>
            <a:r>
              <a:rPr lang="en-US" sz="2400" dirty="0">
                <a:solidFill>
                  <a:srgbClr val="000000"/>
                </a:solidFill>
                <a:latin typeface="Caladea"/>
                <a:ea typeface="Caladea"/>
                <a:cs typeface="Caladea"/>
                <a:sym typeface="Caladea"/>
              </a:rPr>
              <a:t>BHARGAVI U - 20221CAI0142</a:t>
            </a:r>
            <a:endParaRPr lang="en-US" sz="2400" dirty="0">
              <a:solidFill>
                <a:srgbClr val="000000"/>
              </a:solidFill>
              <a:latin typeface="Caladea"/>
              <a:ea typeface="Caladea"/>
              <a:cs typeface="Caladea"/>
            </a:endParaRPr>
          </a:p>
          <a:p>
            <a:pPr algn="just">
              <a:lnSpc>
                <a:spcPts val="3359"/>
              </a:lnSpc>
            </a:pPr>
            <a:r>
              <a:rPr lang="en-US" sz="2400" dirty="0">
                <a:solidFill>
                  <a:srgbClr val="000000"/>
                </a:solidFill>
                <a:latin typeface="Caladea"/>
                <a:ea typeface="Caladea"/>
                <a:cs typeface="Caladea"/>
                <a:sym typeface="Caladea"/>
              </a:rPr>
              <a:t>MONISHA S - 20221CAI0159</a:t>
            </a:r>
            <a:endParaRPr lang="en-US" sz="2400" dirty="0">
              <a:solidFill>
                <a:srgbClr val="000000"/>
              </a:solidFill>
              <a:latin typeface="Caladea"/>
              <a:ea typeface="Caladea"/>
              <a:cs typeface="Caladea"/>
            </a:endParaRPr>
          </a:p>
          <a:p>
            <a:pPr algn="just">
              <a:lnSpc>
                <a:spcPts val="3359"/>
              </a:lnSpc>
              <a:spcBef>
                <a:spcPct val="0"/>
              </a:spcBef>
            </a:pPr>
            <a:r>
              <a:rPr lang="en-US" sz="2400" dirty="0">
                <a:solidFill>
                  <a:srgbClr val="000000"/>
                </a:solidFill>
                <a:latin typeface="Caladea"/>
                <a:ea typeface="Caladea"/>
                <a:cs typeface="Caladea"/>
                <a:sym typeface="Caladea"/>
              </a:rPr>
              <a:t>SINDHAMANI M -20231CAI3007</a:t>
            </a:r>
          </a:p>
          <a:p>
            <a:pPr algn="just">
              <a:lnSpc>
                <a:spcPts val="3359"/>
              </a:lnSpc>
              <a:spcBef>
                <a:spcPct val="0"/>
              </a:spcBef>
            </a:pPr>
            <a:r>
              <a:rPr lang="en-US" sz="2400" dirty="0">
                <a:solidFill>
                  <a:srgbClr val="000000"/>
                </a:solidFill>
                <a:latin typeface="Caladea"/>
                <a:ea typeface="Caladea"/>
                <a:cs typeface="Caladea"/>
                <a:sym typeface="Caladea"/>
              </a:rPr>
              <a:t>PRANATHI KRISHNA – 20231CAI3001</a:t>
            </a:r>
            <a:endParaRPr lang="en-US" sz="2400" dirty="0">
              <a:solidFill>
                <a:srgbClr val="000000"/>
              </a:solidFill>
              <a:latin typeface="Caladea"/>
              <a:ea typeface="Caladea"/>
              <a:cs typeface="Caladea"/>
            </a:endParaRPr>
          </a:p>
        </p:txBody>
      </p:sp>
      <p:sp>
        <p:nvSpPr>
          <p:cNvPr id="13" name="TextBox 12">
            <a:extLst>
              <a:ext uri="{FF2B5EF4-FFF2-40B4-BE49-F238E27FC236}">
                <a16:creationId xmlns:a16="http://schemas.microsoft.com/office/drawing/2014/main" id="{DBA590F8-2163-68BB-DEF3-AB473DC08CC2}"/>
              </a:ext>
            </a:extLst>
          </p:cNvPr>
          <p:cNvSpPr txBox="1"/>
          <p:nvPr/>
        </p:nvSpPr>
        <p:spPr>
          <a:xfrm>
            <a:off x="5968256" y="1400082"/>
            <a:ext cx="10376436"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000" dirty="0">
              <a:latin typeface="Caladea"/>
              <a:ea typeface="Calibri"/>
              <a:cs typeface="Calibri"/>
            </a:endParaRPr>
          </a:p>
          <a:p>
            <a:endParaRPr lang="en-US" sz="3200" dirty="0">
              <a:latin typeface="Caladea"/>
              <a:ea typeface="Calibri"/>
              <a:cs typeface="Calibri"/>
            </a:endParaRPr>
          </a:p>
          <a:p>
            <a:r>
              <a:rPr lang="en-US" sz="3200" dirty="0">
                <a:latin typeface="Caladea"/>
                <a:ea typeface="Calibri"/>
                <a:cs typeface="Calibri"/>
              </a:rPr>
              <a:t>DEPARTMENT : COMPUTER SCIENCE ENGINEERING (ARTIFICIAL INTELLIGENCE AND MACHINE LEARNING)</a:t>
            </a:r>
          </a:p>
          <a:p>
            <a:r>
              <a:rPr lang="en-US" sz="3200" dirty="0">
                <a:latin typeface="Caladea"/>
                <a:ea typeface="Calibri"/>
                <a:cs typeface="Calibri"/>
              </a:rPr>
              <a:t>GUIDED BY : </a:t>
            </a:r>
            <a:r>
              <a:rPr lang="en-US" sz="3200" dirty="0" err="1">
                <a:latin typeface="Caladea"/>
                <a:ea typeface="Calibri"/>
                <a:cs typeface="Calibri"/>
              </a:rPr>
              <a:t>Dr</a:t>
            </a:r>
            <a:r>
              <a:rPr lang="en-US" sz="3200" dirty="0">
                <a:latin typeface="Caladea"/>
                <a:ea typeface="Calibri"/>
                <a:cs typeface="Calibri"/>
              </a:rPr>
              <a:t> </a:t>
            </a:r>
            <a:r>
              <a:rPr lang="en-US" sz="3200" dirty="0" err="1">
                <a:latin typeface="Caladea"/>
                <a:ea typeface="Calibri"/>
                <a:cs typeface="Calibri"/>
              </a:rPr>
              <a:t>Geetha</a:t>
            </a:r>
            <a:r>
              <a:rPr lang="en-US" sz="3200" dirty="0">
                <a:latin typeface="Caladea"/>
                <a:ea typeface="Calibri"/>
                <a:cs typeface="Calibri"/>
              </a:rPr>
              <a:t> A</a:t>
            </a:r>
          </a:p>
          <a:p>
            <a:endParaRPr lang="en-US" sz="4000" dirty="0">
              <a:ea typeface="Calibri"/>
              <a:cs typeface="Calibri"/>
            </a:endParaRPr>
          </a:p>
        </p:txBody>
      </p:sp>
      <p:pic>
        <p:nvPicPr>
          <p:cNvPr id="1028" name="Picture 4" descr="Global Human Resource Development Centre">
            <a:extLst>
              <a:ext uri="{FF2B5EF4-FFF2-40B4-BE49-F238E27FC236}">
                <a16:creationId xmlns:a16="http://schemas.microsoft.com/office/drawing/2014/main" id="{EFBA24C3-8395-E808-24CD-AB7DAB106B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1278" y="889422"/>
            <a:ext cx="7089732" cy="17684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91818"/>
        </a:solidFill>
        <a:effectLst/>
      </p:bgPr>
    </p:bg>
    <p:spTree>
      <p:nvGrpSpPr>
        <p:cNvPr id="1" name=""/>
        <p:cNvGrpSpPr/>
        <p:nvPr/>
      </p:nvGrpSpPr>
      <p:grpSpPr>
        <a:xfrm>
          <a:off x="0" y="0"/>
          <a:ext cx="0" cy="0"/>
          <a:chOff x="0" y="0"/>
          <a:chExt cx="0" cy="0"/>
        </a:xfrm>
      </p:grpSpPr>
      <p:sp>
        <p:nvSpPr>
          <p:cNvPr id="2" name="Freeform 2"/>
          <p:cNvSpPr/>
          <p:nvPr/>
        </p:nvSpPr>
        <p:spPr>
          <a:xfrm>
            <a:off x="1481521" y="1648178"/>
            <a:ext cx="15324957" cy="7774173"/>
          </a:xfrm>
          <a:custGeom>
            <a:avLst/>
            <a:gdLst/>
            <a:ahLst/>
            <a:cxnLst/>
            <a:rect l="l" t="t" r="r" b="b"/>
            <a:pathLst>
              <a:path w="15324957" h="7774173">
                <a:moveTo>
                  <a:pt x="0" y="0"/>
                </a:moveTo>
                <a:lnTo>
                  <a:pt x="15324958" y="0"/>
                </a:lnTo>
                <a:lnTo>
                  <a:pt x="15324958" y="7774173"/>
                </a:lnTo>
                <a:lnTo>
                  <a:pt x="0" y="7774173"/>
                </a:lnTo>
                <a:lnTo>
                  <a:pt x="0" y="0"/>
                </a:lnTo>
                <a:close/>
              </a:path>
            </a:pathLst>
          </a:custGeom>
          <a:blipFill>
            <a:blip r:embed="rId2"/>
            <a:stretch>
              <a:fillRect l="-141" r="-2082"/>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91818"/>
        </a:solidFill>
        <a:effectLst/>
      </p:bgPr>
    </p:bg>
    <p:spTree>
      <p:nvGrpSpPr>
        <p:cNvPr id="1" name=""/>
        <p:cNvGrpSpPr/>
        <p:nvPr/>
      </p:nvGrpSpPr>
      <p:grpSpPr>
        <a:xfrm>
          <a:off x="0" y="0"/>
          <a:ext cx="0" cy="0"/>
          <a:chOff x="0" y="0"/>
          <a:chExt cx="0" cy="0"/>
        </a:xfrm>
      </p:grpSpPr>
      <p:sp>
        <p:nvSpPr>
          <p:cNvPr id="2" name="TextBox 2"/>
          <p:cNvSpPr txBox="1"/>
          <p:nvPr/>
        </p:nvSpPr>
        <p:spPr>
          <a:xfrm>
            <a:off x="0" y="2950065"/>
            <a:ext cx="18288000" cy="4358629"/>
          </a:xfrm>
          <a:prstGeom prst="rect">
            <a:avLst/>
          </a:prstGeom>
        </p:spPr>
        <p:txBody>
          <a:bodyPr lIns="0" tIns="0" rIns="0" bIns="0" rtlCol="0" anchor="t">
            <a:spAutoFit/>
          </a:bodyPr>
          <a:lstStyle/>
          <a:p>
            <a:pPr marL="755646" lvl="1" indent="-377823" algn="l">
              <a:lnSpc>
                <a:spcPts val="4899"/>
              </a:lnSpc>
              <a:buFont typeface="Arial"/>
              <a:buChar char="•"/>
            </a:pPr>
            <a:r>
              <a:rPr lang="en-US" sz="3499" b="1">
                <a:solidFill>
                  <a:srgbClr val="FFFFFF"/>
                </a:solidFill>
                <a:latin typeface="Caladea"/>
                <a:ea typeface="Caladea"/>
                <a:cs typeface="Caladea"/>
                <a:sym typeface="Caladea"/>
              </a:rPr>
              <a:t>Integration of Socio-Economic Indicators: </a:t>
            </a:r>
            <a:r>
              <a:rPr lang="en-US" sz="3499">
                <a:solidFill>
                  <a:srgbClr val="FFFFFF"/>
                </a:solidFill>
                <a:latin typeface="Caladea"/>
                <a:ea typeface="Caladea"/>
                <a:cs typeface="Caladea"/>
                <a:sym typeface="Caladea"/>
              </a:rPr>
              <a:t>Expand data attributes to include variables like literacy rates, income levels, and urbanization.</a:t>
            </a:r>
          </a:p>
          <a:p>
            <a:pPr marL="755646" lvl="1" indent="-377823" algn="l">
              <a:lnSpc>
                <a:spcPts val="4899"/>
              </a:lnSpc>
              <a:buFont typeface="Arial"/>
              <a:buChar char="•"/>
            </a:pPr>
            <a:r>
              <a:rPr lang="en-US" sz="3499" b="1">
                <a:solidFill>
                  <a:srgbClr val="FFFFFF"/>
                </a:solidFill>
                <a:latin typeface="Caladea"/>
                <a:ea typeface="Caladea"/>
                <a:cs typeface="Caladea"/>
                <a:sym typeface="Caladea"/>
              </a:rPr>
              <a:t>Predictive Analytics: </a:t>
            </a:r>
            <a:r>
              <a:rPr lang="en-US" sz="3499">
                <a:solidFill>
                  <a:srgbClr val="FFFFFF"/>
                </a:solidFill>
                <a:latin typeface="Caladea"/>
                <a:ea typeface="Caladea"/>
                <a:cs typeface="Caladea"/>
                <a:sym typeface="Caladea"/>
              </a:rPr>
              <a:t>Use machine learning to forecast crime trends and potential hotspots.</a:t>
            </a:r>
          </a:p>
          <a:p>
            <a:pPr marL="755646" lvl="1" indent="-377823" algn="l">
              <a:lnSpc>
                <a:spcPts val="4899"/>
              </a:lnSpc>
              <a:buFont typeface="Arial"/>
              <a:buChar char="•"/>
            </a:pPr>
            <a:r>
              <a:rPr lang="en-US" sz="3499" b="1">
                <a:solidFill>
                  <a:srgbClr val="FFFFFF"/>
                </a:solidFill>
                <a:latin typeface="Caladea"/>
                <a:ea typeface="Caladea"/>
                <a:cs typeface="Caladea"/>
                <a:sym typeface="Caladea"/>
              </a:rPr>
              <a:t>Impact of Policies: </a:t>
            </a:r>
            <a:r>
              <a:rPr lang="en-US" sz="3499">
                <a:solidFill>
                  <a:srgbClr val="FFFFFF"/>
                </a:solidFill>
                <a:latin typeface="Caladea"/>
                <a:ea typeface="Caladea"/>
                <a:cs typeface="Caladea"/>
                <a:sym typeface="Caladea"/>
              </a:rPr>
              <a:t>Conduct longitudinal studies to analyze the efficacy of laws and government interventions over time.</a:t>
            </a:r>
          </a:p>
          <a:p>
            <a:pPr marL="755646" lvl="1" indent="-377823" algn="l">
              <a:lnSpc>
                <a:spcPts val="4899"/>
              </a:lnSpc>
              <a:buFont typeface="Arial"/>
              <a:buChar char="•"/>
            </a:pPr>
            <a:r>
              <a:rPr lang="en-US" sz="3499" b="1">
                <a:solidFill>
                  <a:srgbClr val="FFFFFF"/>
                </a:solidFill>
                <a:latin typeface="Caladea"/>
                <a:ea typeface="Caladea"/>
                <a:cs typeface="Caladea"/>
                <a:sym typeface="Caladea"/>
              </a:rPr>
              <a:t>Focus on Prevention Strategies:</a:t>
            </a:r>
            <a:r>
              <a:rPr lang="en-US" sz="3499">
                <a:solidFill>
                  <a:srgbClr val="FFFFFF"/>
                </a:solidFill>
                <a:latin typeface="Caladea"/>
                <a:ea typeface="Caladea"/>
                <a:cs typeface="Caladea"/>
                <a:sym typeface="Caladea"/>
              </a:rPr>
              <a:t> Propose preventive measures based on crime patterns (e.g., awareness programs in high-crime zones).</a:t>
            </a:r>
          </a:p>
        </p:txBody>
      </p:sp>
      <p:sp>
        <p:nvSpPr>
          <p:cNvPr id="3" name="TextBox 3"/>
          <p:cNvSpPr txBox="1"/>
          <p:nvPr/>
        </p:nvSpPr>
        <p:spPr>
          <a:xfrm>
            <a:off x="-4385570" y="819150"/>
            <a:ext cx="18288000" cy="1702472"/>
          </a:xfrm>
          <a:prstGeom prst="rect">
            <a:avLst/>
          </a:prstGeom>
        </p:spPr>
        <p:txBody>
          <a:bodyPr lIns="0" tIns="0" rIns="0" bIns="0" rtlCol="0" anchor="t">
            <a:spAutoFit/>
          </a:bodyPr>
          <a:lstStyle/>
          <a:p>
            <a:pPr algn="ctr">
              <a:lnSpc>
                <a:spcPts val="13787"/>
              </a:lnSpc>
              <a:spcBef>
                <a:spcPct val="0"/>
              </a:spcBef>
            </a:pPr>
            <a:r>
              <a:rPr lang="en-US" sz="9848">
                <a:solidFill>
                  <a:srgbClr val="FFFFFF"/>
                </a:solidFill>
                <a:latin typeface="Shlop"/>
                <a:ea typeface="Shlop"/>
                <a:cs typeface="Shlop"/>
                <a:sym typeface="Shlop"/>
              </a:rPr>
              <a:t>FUTURE ENHANCEMENT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91818"/>
        </a:solidFill>
        <a:effectLst/>
      </p:bgPr>
    </p:bg>
    <p:spTree>
      <p:nvGrpSpPr>
        <p:cNvPr id="1" name=""/>
        <p:cNvGrpSpPr/>
        <p:nvPr/>
      </p:nvGrpSpPr>
      <p:grpSpPr>
        <a:xfrm>
          <a:off x="0" y="0"/>
          <a:ext cx="0" cy="0"/>
          <a:chOff x="0" y="0"/>
          <a:chExt cx="0" cy="0"/>
        </a:xfrm>
      </p:grpSpPr>
      <p:sp>
        <p:nvSpPr>
          <p:cNvPr id="2" name="TextBox 2"/>
          <p:cNvSpPr txBox="1"/>
          <p:nvPr/>
        </p:nvSpPr>
        <p:spPr>
          <a:xfrm>
            <a:off x="294208" y="72688"/>
            <a:ext cx="5420791" cy="1704249"/>
          </a:xfrm>
          <a:prstGeom prst="rect">
            <a:avLst/>
          </a:prstGeom>
        </p:spPr>
        <p:txBody>
          <a:bodyPr wrap="square" lIns="0" tIns="0" rIns="0" bIns="0" rtlCol="0" anchor="t">
            <a:spAutoFit/>
          </a:bodyPr>
          <a:lstStyle/>
          <a:p>
            <a:pPr algn="ctr">
              <a:lnSpc>
                <a:spcPts val="13787"/>
              </a:lnSpc>
              <a:spcBef>
                <a:spcPct val="0"/>
              </a:spcBef>
            </a:pPr>
            <a:r>
              <a:rPr lang="en-US" sz="9848">
                <a:solidFill>
                  <a:srgbClr val="FFFFFF"/>
                </a:solidFill>
                <a:latin typeface="Shlop"/>
                <a:ea typeface="Shlop"/>
                <a:cs typeface="Shlop"/>
                <a:sym typeface="Shlop"/>
              </a:rPr>
              <a:t>REFERENCE</a:t>
            </a:r>
          </a:p>
        </p:txBody>
      </p:sp>
      <p:sp>
        <p:nvSpPr>
          <p:cNvPr id="3" name="TextBox 3"/>
          <p:cNvSpPr txBox="1"/>
          <p:nvPr/>
        </p:nvSpPr>
        <p:spPr>
          <a:xfrm>
            <a:off x="0" y="1970762"/>
            <a:ext cx="18288000" cy="7415530"/>
          </a:xfrm>
          <a:prstGeom prst="rect">
            <a:avLst/>
          </a:prstGeom>
        </p:spPr>
        <p:txBody>
          <a:bodyPr lIns="0" tIns="0" rIns="0" bIns="0" rtlCol="0" anchor="t">
            <a:spAutoFit/>
          </a:bodyPr>
          <a:lstStyle/>
          <a:p>
            <a:pPr marL="604523" lvl="1" indent="-302261" algn="l">
              <a:lnSpc>
                <a:spcPts val="3920"/>
              </a:lnSpc>
              <a:buFont typeface="Arial"/>
              <a:buChar char="•"/>
            </a:pPr>
            <a:r>
              <a:rPr lang="en-US" sz="2800">
                <a:solidFill>
                  <a:srgbClr val="FFFFFF"/>
                </a:solidFill>
                <a:latin typeface="Caladea"/>
                <a:ea typeface="Caladea"/>
                <a:cs typeface="Caladea"/>
                <a:sym typeface="Caladea"/>
              </a:rPr>
              <a:t>National Crime Records Bureau (NCRB)- (2021). Crime in India Report 2021. Ministry of Home Affairs, Government of India.</a:t>
            </a:r>
          </a:p>
          <a:p>
            <a:pPr marL="604523" lvl="1" indent="-302261" algn="l">
              <a:lnSpc>
                <a:spcPts val="3920"/>
              </a:lnSpc>
              <a:buFont typeface="Arial"/>
              <a:buChar char="•"/>
            </a:pPr>
            <a:r>
              <a:rPr lang="en-US" sz="2800">
                <a:solidFill>
                  <a:srgbClr val="FFFFFF"/>
                </a:solidFill>
                <a:latin typeface="Caladea"/>
                <a:ea typeface="Caladea"/>
                <a:cs typeface="Caladea"/>
                <a:sym typeface="Caladea"/>
              </a:rPr>
              <a:t>Ministry of Women and Child Development, Government of India- (2019). Report on Violence against Women in India. </a:t>
            </a:r>
          </a:p>
          <a:p>
            <a:pPr marL="604523" lvl="1" indent="-302261" algn="l">
              <a:lnSpc>
                <a:spcPts val="3920"/>
              </a:lnSpc>
              <a:buFont typeface="Arial"/>
              <a:buChar char="•"/>
            </a:pPr>
            <a:r>
              <a:rPr lang="en-US" sz="2800">
                <a:solidFill>
                  <a:srgbClr val="FFFFFF"/>
                </a:solidFill>
                <a:latin typeface="Caladea"/>
                <a:ea typeface="Caladea"/>
                <a:cs typeface="Caladea"/>
                <a:sym typeface="Caladea"/>
              </a:rPr>
              <a:t>Ganguly, S., &amp; Chattopadhyay, P. (2020). "Understanding Domestic Violence in India: An Analysis of Key Factors". Journal of Indian Sociology, 59(1), 112-128.  </a:t>
            </a:r>
          </a:p>
          <a:p>
            <a:pPr marL="604523" lvl="1" indent="-302261" algn="l">
              <a:lnSpc>
                <a:spcPts val="3920"/>
              </a:lnSpc>
              <a:buFont typeface="Arial"/>
              <a:buChar char="•"/>
            </a:pPr>
            <a:r>
              <a:rPr lang="en-US" sz="2800">
                <a:solidFill>
                  <a:srgbClr val="FFFFFF"/>
                </a:solidFill>
                <a:latin typeface="Caladea"/>
                <a:ea typeface="Caladea"/>
                <a:cs typeface="Caladea"/>
                <a:sym typeface="Caladea"/>
              </a:rPr>
              <a:t>Sharma, P., &amp; Singh, A-(2018). "Crime against Women in India: A Statistical Analysis”. International Journal of Criminal Justice Sciences, 13(1), 15-29. </a:t>
            </a:r>
          </a:p>
          <a:p>
            <a:pPr marL="604523" lvl="1" indent="-302261" algn="l">
              <a:lnSpc>
                <a:spcPts val="3920"/>
              </a:lnSpc>
              <a:buFont typeface="Arial"/>
              <a:buChar char="•"/>
            </a:pPr>
            <a:r>
              <a:rPr lang="en-US" sz="2800">
                <a:solidFill>
                  <a:srgbClr val="FFFFFF"/>
                </a:solidFill>
                <a:latin typeface="Caladea"/>
                <a:ea typeface="Caladea"/>
                <a:cs typeface="Caladea"/>
                <a:sym typeface="Caladea"/>
              </a:rPr>
              <a:t>Bureau of Police Research and Development (BPRD)- (2020). Annual Report 2020-21. Ministry of Home Affairs, Government of India. </a:t>
            </a:r>
          </a:p>
          <a:p>
            <a:pPr marL="604523" lvl="1" indent="-302261" algn="l">
              <a:lnSpc>
                <a:spcPts val="3920"/>
              </a:lnSpc>
              <a:buFont typeface="Arial"/>
              <a:buChar char="•"/>
            </a:pPr>
            <a:r>
              <a:rPr lang="en-US" sz="2800">
                <a:solidFill>
                  <a:srgbClr val="FFFFFF"/>
                </a:solidFill>
                <a:latin typeface="Caladea"/>
                <a:ea typeface="Caladea"/>
                <a:cs typeface="Caladea"/>
                <a:sym typeface="Caladea"/>
              </a:rPr>
              <a:t>Das, P., &amp; Ghosh, S. (2019). "Women’s Safety in India: Challenges and Prospects". Gender Studies Journal, 7(2), 43-56.</a:t>
            </a:r>
          </a:p>
          <a:p>
            <a:pPr marL="604523" lvl="1" indent="-302261" algn="l">
              <a:lnSpc>
                <a:spcPts val="3920"/>
              </a:lnSpc>
              <a:buFont typeface="Arial"/>
              <a:buChar char="•"/>
            </a:pPr>
            <a:r>
              <a:rPr lang="en-US" sz="2800">
                <a:solidFill>
                  <a:srgbClr val="FFFFFF"/>
                </a:solidFill>
                <a:latin typeface="Caladea"/>
                <a:ea typeface="Caladea"/>
                <a:cs typeface="Caladea"/>
                <a:sym typeface="Caladea"/>
              </a:rPr>
              <a:t>India Today-(2022). "Women Trafficking and Its Impact: A National Crisis". India Today Special Report. </a:t>
            </a:r>
          </a:p>
          <a:p>
            <a:pPr marL="604523" lvl="1" indent="-302261" algn="l">
              <a:lnSpc>
                <a:spcPts val="3920"/>
              </a:lnSpc>
              <a:buFont typeface="Arial"/>
              <a:buChar char="•"/>
            </a:pPr>
            <a:r>
              <a:rPr lang="en-US" sz="2800">
                <a:solidFill>
                  <a:srgbClr val="FFFFFF"/>
                </a:solidFill>
                <a:latin typeface="Caladea"/>
                <a:ea typeface="Caladea"/>
                <a:cs typeface="Caladea"/>
                <a:sym typeface="Caladea"/>
              </a:rPr>
              <a:t>Rao, R -(2021). "Trends in Rape Cases in India: A Two-Decade Overview". Journal of Social Sciences.</a:t>
            </a:r>
          </a:p>
          <a:p>
            <a:pPr marL="604523" lvl="1" indent="-302261" algn="l">
              <a:lnSpc>
                <a:spcPts val="3920"/>
              </a:lnSpc>
              <a:buFont typeface="Arial"/>
              <a:buChar char="•"/>
            </a:pPr>
            <a:r>
              <a:rPr lang="en-US" sz="2800">
                <a:solidFill>
                  <a:srgbClr val="FFFFFF"/>
                </a:solidFill>
                <a:latin typeface="Caladea"/>
                <a:ea typeface="Caladea"/>
                <a:cs typeface="Caladea"/>
                <a:sym typeface="Caladea"/>
              </a:rPr>
              <a:t>United Nations Women- (2020). Progress of the World's Women: Families in a Changing World.</a:t>
            </a:r>
          </a:p>
          <a:p>
            <a:pPr marL="604523" lvl="1" indent="-302261" algn="l">
              <a:lnSpc>
                <a:spcPts val="3920"/>
              </a:lnSpc>
              <a:buFont typeface="Arial"/>
              <a:buChar char="•"/>
            </a:pPr>
            <a:r>
              <a:rPr lang="en-US" sz="2800">
                <a:solidFill>
                  <a:srgbClr val="FFFFFF"/>
                </a:solidFill>
                <a:latin typeface="Caladea"/>
                <a:ea typeface="Caladea"/>
                <a:cs typeface="Caladea"/>
                <a:sym typeface="Caladea"/>
              </a:rPr>
              <a:t>Kumar, S., &amp; Singh, R- (2021). "Mapping Domestic Violence in India: Data Insights and Policy Suggestions". Asian Journal of Law and Social Sciences,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91818"/>
        </a:solidFill>
        <a:effectLst/>
      </p:bgPr>
    </p:bg>
    <p:spTree>
      <p:nvGrpSpPr>
        <p:cNvPr id="1" name=""/>
        <p:cNvGrpSpPr/>
        <p:nvPr/>
      </p:nvGrpSpPr>
      <p:grpSpPr>
        <a:xfrm>
          <a:off x="0" y="0"/>
          <a:ext cx="0" cy="0"/>
          <a:chOff x="0" y="0"/>
          <a:chExt cx="0" cy="0"/>
        </a:xfrm>
      </p:grpSpPr>
      <p:sp>
        <p:nvSpPr>
          <p:cNvPr id="2" name="Freeform 2"/>
          <p:cNvSpPr/>
          <p:nvPr/>
        </p:nvSpPr>
        <p:spPr>
          <a:xfrm>
            <a:off x="1129031" y="1390304"/>
            <a:ext cx="4293624" cy="5306726"/>
          </a:xfrm>
          <a:custGeom>
            <a:avLst/>
            <a:gdLst/>
            <a:ahLst/>
            <a:cxnLst/>
            <a:rect l="l" t="t" r="r" b="b"/>
            <a:pathLst>
              <a:path w="4293624" h="5306726">
                <a:moveTo>
                  <a:pt x="0" y="0"/>
                </a:moveTo>
                <a:lnTo>
                  <a:pt x="4293624" y="0"/>
                </a:lnTo>
                <a:lnTo>
                  <a:pt x="4293624" y="5306726"/>
                </a:lnTo>
                <a:lnTo>
                  <a:pt x="0" y="53067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422654" y="2686003"/>
            <a:ext cx="9055345" cy="3126219"/>
          </a:xfrm>
          <a:prstGeom prst="rect">
            <a:avLst/>
          </a:prstGeom>
        </p:spPr>
        <p:txBody>
          <a:bodyPr wrap="square" lIns="0" tIns="0" rIns="0" bIns="0" rtlCol="0" anchor="t">
            <a:spAutoFit/>
          </a:bodyPr>
          <a:lstStyle/>
          <a:p>
            <a:pPr algn="ctr">
              <a:lnSpc>
                <a:spcPts val="25353"/>
              </a:lnSpc>
              <a:spcBef>
                <a:spcPct val="0"/>
              </a:spcBef>
            </a:pPr>
            <a:r>
              <a:rPr lang="en-US" sz="18109">
                <a:solidFill>
                  <a:srgbClr val="FFFFFF"/>
                </a:solidFill>
                <a:latin typeface="Shlop"/>
                <a:ea typeface="Shlop"/>
                <a:cs typeface="Shlop"/>
                <a:sym typeface="Shlop"/>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91818"/>
        </a:solidFill>
        <a:effectLst/>
      </p:bgPr>
    </p:bg>
    <p:spTree>
      <p:nvGrpSpPr>
        <p:cNvPr id="1" name=""/>
        <p:cNvGrpSpPr/>
        <p:nvPr/>
      </p:nvGrpSpPr>
      <p:grpSpPr>
        <a:xfrm>
          <a:off x="0" y="0"/>
          <a:ext cx="0" cy="0"/>
          <a:chOff x="0" y="0"/>
          <a:chExt cx="0" cy="0"/>
        </a:xfrm>
      </p:grpSpPr>
      <p:sp>
        <p:nvSpPr>
          <p:cNvPr id="2" name="TextBox 2"/>
          <p:cNvSpPr txBox="1"/>
          <p:nvPr/>
        </p:nvSpPr>
        <p:spPr>
          <a:xfrm>
            <a:off x="353291" y="1742209"/>
            <a:ext cx="17934709" cy="7303790"/>
          </a:xfrm>
          <a:prstGeom prst="rect">
            <a:avLst/>
          </a:prstGeom>
        </p:spPr>
        <p:txBody>
          <a:bodyPr lIns="0" tIns="0" rIns="0" bIns="0" rtlCol="0" anchor="t">
            <a:spAutoFit/>
          </a:bodyPr>
          <a:lstStyle/>
          <a:p>
            <a:pPr marL="744688" lvl="1" indent="-372344" algn="l">
              <a:lnSpc>
                <a:spcPts val="4828"/>
              </a:lnSpc>
              <a:buFont typeface="Arial"/>
              <a:buChar char="•"/>
            </a:pPr>
            <a:r>
              <a:rPr lang="en-US" sz="3449">
                <a:solidFill>
                  <a:srgbClr val="FFFFFF"/>
                </a:solidFill>
                <a:latin typeface="Caladea"/>
                <a:ea typeface="Caladea"/>
                <a:cs typeface="Caladea"/>
                <a:sym typeface="Caladea"/>
              </a:rPr>
              <a:t>Analysis of crimes against women in India from 2001 to 2021 using a dataset of 736 entries across multiple states.</a:t>
            </a:r>
          </a:p>
          <a:p>
            <a:pPr marL="744688" lvl="1" indent="-372344" algn="l">
              <a:lnSpc>
                <a:spcPts val="4828"/>
              </a:lnSpc>
              <a:buFont typeface="Arial"/>
              <a:buChar char="•"/>
            </a:pPr>
            <a:r>
              <a:rPr lang="en-US" sz="3449">
                <a:solidFill>
                  <a:srgbClr val="FFFFFF"/>
                </a:solidFill>
                <a:latin typeface="Caladea"/>
                <a:ea typeface="Caladea"/>
                <a:cs typeface="Caladea"/>
                <a:sym typeface="Caladea"/>
              </a:rPr>
              <a:t>Categorization of crimes into types: Rape, Kidnap and Assault (K&amp;A), Dowry Deaths (DD), Assault on Women (AoW), Assault on Minors (AoM), Domestic Violence (DV), and Women Trafficking (WT).</a:t>
            </a:r>
          </a:p>
          <a:p>
            <a:pPr marL="744688" lvl="1" indent="-372344" algn="l">
              <a:lnSpc>
                <a:spcPts val="4828"/>
              </a:lnSpc>
              <a:buFont typeface="Arial"/>
              <a:buChar char="•"/>
            </a:pPr>
            <a:r>
              <a:rPr lang="en-US" sz="3449">
                <a:solidFill>
                  <a:srgbClr val="FFFFFF"/>
                </a:solidFill>
                <a:latin typeface="Caladea"/>
                <a:ea typeface="Caladea"/>
                <a:cs typeface="Caladea"/>
                <a:sym typeface="Caladea"/>
              </a:rPr>
              <a:t>Visualization of trends and patterns through bar charts, pie charts, and line plots for insights into yearly and state-wise data.</a:t>
            </a:r>
          </a:p>
          <a:p>
            <a:pPr marL="744688" lvl="1" indent="-372344" algn="l">
              <a:lnSpc>
                <a:spcPts val="4828"/>
              </a:lnSpc>
              <a:buFont typeface="Arial"/>
              <a:buChar char="•"/>
            </a:pPr>
            <a:r>
              <a:rPr lang="en-US" sz="3449">
                <a:solidFill>
                  <a:srgbClr val="FFFFFF"/>
                </a:solidFill>
                <a:latin typeface="Caladea"/>
                <a:ea typeface="Caladea"/>
                <a:cs typeface="Caladea"/>
                <a:sym typeface="Caladea"/>
              </a:rPr>
              <a:t>Identification of states with high, medium, and low crime zones based on statistical thresholds.</a:t>
            </a:r>
          </a:p>
          <a:p>
            <a:pPr marL="744688" lvl="1" indent="-372344" algn="l">
              <a:lnSpc>
                <a:spcPts val="4828"/>
              </a:lnSpc>
              <a:buFont typeface="Arial"/>
              <a:buChar char="•"/>
            </a:pPr>
            <a:r>
              <a:rPr lang="en-US" sz="3449">
                <a:solidFill>
                  <a:srgbClr val="FFFFFF"/>
                </a:solidFill>
                <a:latin typeface="Caladea"/>
                <a:ea typeface="Caladea"/>
                <a:cs typeface="Caladea"/>
                <a:sym typeface="Caladea"/>
              </a:rPr>
              <a:t>Determination of the most prevalent crimes in each state and their distribution over time.</a:t>
            </a:r>
          </a:p>
          <a:p>
            <a:pPr marL="744688" lvl="1" indent="-372344" algn="l">
              <a:lnSpc>
                <a:spcPts val="4828"/>
              </a:lnSpc>
              <a:buFont typeface="Arial"/>
              <a:buChar char="•"/>
            </a:pPr>
            <a:r>
              <a:rPr lang="en-US" sz="3449">
                <a:solidFill>
                  <a:srgbClr val="FFFFFF"/>
                </a:solidFill>
                <a:latin typeface="Caladea"/>
                <a:ea typeface="Caladea"/>
                <a:cs typeface="Caladea"/>
                <a:sym typeface="Caladea"/>
              </a:rPr>
              <a:t>Highlighting the top and bottom 10 states in terms of total crimes reported.</a:t>
            </a:r>
          </a:p>
          <a:p>
            <a:pPr marL="744688" lvl="1" indent="-372344" algn="l">
              <a:lnSpc>
                <a:spcPts val="4828"/>
              </a:lnSpc>
              <a:buFont typeface="Arial"/>
              <a:buChar char="•"/>
            </a:pPr>
            <a:r>
              <a:rPr lang="en-US" sz="3449">
                <a:solidFill>
                  <a:srgbClr val="FFFFFF"/>
                </a:solidFill>
                <a:latin typeface="Caladea"/>
                <a:ea typeface="Caladea"/>
                <a:cs typeface="Caladea"/>
                <a:sym typeface="Caladea"/>
              </a:rPr>
              <a:t>Exploration of relationships between various crime types and state-level societal or administrative factors.</a:t>
            </a:r>
          </a:p>
        </p:txBody>
      </p:sp>
      <p:sp>
        <p:nvSpPr>
          <p:cNvPr id="3" name="TextBox 3"/>
          <p:cNvSpPr txBox="1"/>
          <p:nvPr/>
        </p:nvSpPr>
        <p:spPr>
          <a:xfrm>
            <a:off x="1217430" y="218297"/>
            <a:ext cx="3063766" cy="1439830"/>
          </a:xfrm>
          <a:prstGeom prst="rect">
            <a:avLst/>
          </a:prstGeom>
        </p:spPr>
        <p:txBody>
          <a:bodyPr lIns="0" tIns="0" rIns="0" bIns="0" rtlCol="0" anchor="t">
            <a:spAutoFit/>
          </a:bodyPr>
          <a:lstStyle/>
          <a:p>
            <a:pPr algn="ctr">
              <a:lnSpc>
                <a:spcPts val="11626"/>
              </a:lnSpc>
              <a:spcBef>
                <a:spcPct val="0"/>
              </a:spcBef>
            </a:pPr>
            <a:r>
              <a:rPr lang="en-US" sz="8304">
                <a:solidFill>
                  <a:srgbClr val="FFFFFF"/>
                </a:solidFill>
                <a:latin typeface="Shlop"/>
                <a:ea typeface="Shlop"/>
                <a:cs typeface="Shlop"/>
                <a:sym typeface="Shlop"/>
              </a:rPr>
              <a:t>ABSTRACT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91818"/>
        </a:solidFill>
        <a:effectLst/>
      </p:bgPr>
    </p:bg>
    <p:spTree>
      <p:nvGrpSpPr>
        <p:cNvPr id="1" name=""/>
        <p:cNvGrpSpPr/>
        <p:nvPr/>
      </p:nvGrpSpPr>
      <p:grpSpPr>
        <a:xfrm>
          <a:off x="0" y="0"/>
          <a:ext cx="0" cy="0"/>
          <a:chOff x="0" y="0"/>
          <a:chExt cx="0" cy="0"/>
        </a:xfrm>
      </p:grpSpPr>
      <p:sp>
        <p:nvSpPr>
          <p:cNvPr id="2" name="TextBox 2"/>
          <p:cNvSpPr txBox="1"/>
          <p:nvPr/>
        </p:nvSpPr>
        <p:spPr>
          <a:xfrm>
            <a:off x="685800" y="2898150"/>
            <a:ext cx="16230600" cy="5394618"/>
          </a:xfrm>
          <a:prstGeom prst="rect">
            <a:avLst/>
          </a:prstGeom>
        </p:spPr>
        <p:txBody>
          <a:bodyPr lIns="0" tIns="0" rIns="0" bIns="0" rtlCol="0" anchor="t">
            <a:spAutoFit/>
          </a:bodyPr>
          <a:lstStyle/>
          <a:p>
            <a:pPr marL="571500" indent="-571500" algn="just">
              <a:lnSpc>
                <a:spcPts val="5319"/>
              </a:lnSpc>
              <a:buFont typeface="Arial"/>
              <a:buChar char="•"/>
            </a:pPr>
            <a:r>
              <a:rPr lang="en-US" sz="3750">
                <a:solidFill>
                  <a:srgbClr val="FFFFFF"/>
                </a:solidFill>
                <a:latin typeface="Caladea"/>
                <a:ea typeface="Caladea"/>
                <a:cs typeface="Caladea"/>
                <a:sym typeface="Caladea"/>
              </a:rPr>
              <a:t>Crimes against women remain a significant societal challenge worldwide, with far-reaching implications for individual security and public policy. </a:t>
            </a:r>
            <a:endParaRPr lang="en-US" sz="3750">
              <a:solidFill>
                <a:srgbClr val="000000"/>
              </a:solidFill>
              <a:latin typeface="Calibri"/>
              <a:ea typeface="Calibri"/>
              <a:cs typeface="Calibri"/>
              <a:sym typeface="Caladea"/>
            </a:endParaRPr>
          </a:p>
          <a:p>
            <a:pPr marL="571500" indent="-571500" algn="just">
              <a:lnSpc>
                <a:spcPts val="5319"/>
              </a:lnSpc>
              <a:buFont typeface="Arial"/>
              <a:buChar char="•"/>
            </a:pPr>
            <a:r>
              <a:rPr lang="en-US" sz="3750">
                <a:solidFill>
                  <a:srgbClr val="FFFFFF"/>
                </a:solidFill>
                <a:latin typeface="Caladea"/>
                <a:ea typeface="Caladea"/>
                <a:cs typeface="Caladea"/>
                <a:sym typeface="Caladea"/>
              </a:rPr>
              <a:t>This study focuses on India, leveraging comprehensive data spanning 20 years to explore the scope and intensity of crimes against women. </a:t>
            </a:r>
            <a:endParaRPr lang="en-US" sz="3750">
              <a:solidFill>
                <a:srgbClr val="000000"/>
              </a:solidFill>
              <a:latin typeface="Calibri"/>
              <a:ea typeface="Calibri"/>
              <a:cs typeface="Calibri"/>
              <a:sym typeface="Caladea"/>
            </a:endParaRPr>
          </a:p>
          <a:p>
            <a:pPr marL="571500" indent="-571500" algn="just">
              <a:lnSpc>
                <a:spcPts val="5319"/>
              </a:lnSpc>
              <a:buFont typeface="Arial"/>
              <a:buChar char="•"/>
            </a:pPr>
            <a:r>
              <a:rPr lang="en-US" sz="3750">
                <a:solidFill>
                  <a:srgbClr val="FFFFFF"/>
                </a:solidFill>
                <a:latin typeface="Caladea"/>
                <a:ea typeface="Caladea"/>
                <a:cs typeface="Caladea"/>
                <a:sym typeface="Caladea"/>
              </a:rPr>
              <a:t>By analyzing diverse crime types, the research sheds light on persistent issues and regional disparities, providing critical insights to policymakers and stakeholders.</a:t>
            </a:r>
            <a:endParaRPr lang="en-US" sz="3750">
              <a:ea typeface="Calibri"/>
              <a:cs typeface="Calibri"/>
            </a:endParaRPr>
          </a:p>
          <a:p>
            <a:pPr algn="just">
              <a:lnSpc>
                <a:spcPts val="5319"/>
              </a:lnSpc>
              <a:spcBef>
                <a:spcPct val="0"/>
              </a:spcBef>
            </a:pPr>
            <a:endParaRPr lang="en-US" sz="3799">
              <a:solidFill>
                <a:srgbClr val="FFFFFF"/>
              </a:solidFill>
              <a:latin typeface="Caladea"/>
              <a:ea typeface="Caladea"/>
              <a:cs typeface="Caladea"/>
              <a:sym typeface="Caladea"/>
            </a:endParaRPr>
          </a:p>
        </p:txBody>
      </p:sp>
      <p:sp>
        <p:nvSpPr>
          <p:cNvPr id="3" name="TextBox 3"/>
          <p:cNvSpPr txBox="1"/>
          <p:nvPr/>
        </p:nvSpPr>
        <p:spPr>
          <a:xfrm>
            <a:off x="-4759036" y="819150"/>
            <a:ext cx="16230600" cy="1702472"/>
          </a:xfrm>
          <a:prstGeom prst="rect">
            <a:avLst/>
          </a:prstGeom>
        </p:spPr>
        <p:txBody>
          <a:bodyPr lIns="0" tIns="0" rIns="0" bIns="0" rtlCol="0" anchor="t">
            <a:spAutoFit/>
          </a:bodyPr>
          <a:lstStyle/>
          <a:p>
            <a:pPr algn="ctr">
              <a:lnSpc>
                <a:spcPts val="13787"/>
              </a:lnSpc>
              <a:spcBef>
                <a:spcPct val="0"/>
              </a:spcBef>
            </a:pPr>
            <a:r>
              <a:rPr lang="en-US" sz="9848">
                <a:solidFill>
                  <a:srgbClr val="FFFFFF"/>
                </a:solidFill>
                <a:latin typeface="Shlop"/>
                <a:ea typeface="Shlop"/>
                <a:cs typeface="Shlop"/>
                <a:sym typeface="Shlop"/>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91818"/>
        </a:solidFill>
        <a:effectLst/>
      </p:bgPr>
    </p:bg>
    <p:spTree>
      <p:nvGrpSpPr>
        <p:cNvPr id="1" name=""/>
        <p:cNvGrpSpPr/>
        <p:nvPr/>
      </p:nvGrpSpPr>
      <p:grpSpPr>
        <a:xfrm>
          <a:off x="0" y="0"/>
          <a:ext cx="0" cy="0"/>
          <a:chOff x="0" y="0"/>
          <a:chExt cx="0" cy="0"/>
        </a:xfrm>
      </p:grpSpPr>
      <p:sp>
        <p:nvSpPr>
          <p:cNvPr id="2" name="TextBox 2"/>
          <p:cNvSpPr txBox="1"/>
          <p:nvPr/>
        </p:nvSpPr>
        <p:spPr>
          <a:xfrm>
            <a:off x="305994" y="284083"/>
            <a:ext cx="17982006" cy="9162277"/>
          </a:xfrm>
          <a:prstGeom prst="rect">
            <a:avLst/>
          </a:prstGeom>
        </p:spPr>
        <p:txBody>
          <a:bodyPr lIns="0" tIns="0" rIns="0" bIns="0" rtlCol="0" anchor="t">
            <a:spAutoFit/>
          </a:bodyPr>
          <a:lstStyle/>
          <a:p>
            <a:pPr algn="l">
              <a:lnSpc>
                <a:spcPts val="5313"/>
              </a:lnSpc>
            </a:pPr>
            <a:r>
              <a:rPr lang="en-US" sz="3795">
                <a:solidFill>
                  <a:srgbClr val="F7F2F2"/>
                </a:solidFill>
                <a:latin typeface="Shlop"/>
                <a:ea typeface="Shlop"/>
                <a:cs typeface="Shlop"/>
                <a:sym typeface="Shlop"/>
              </a:rPr>
              <a:t>Research Motivation</a:t>
            </a:r>
          </a:p>
          <a:p>
            <a:pPr marL="651084" lvl="1" indent="-325542" algn="l">
              <a:lnSpc>
                <a:spcPts val="4221"/>
              </a:lnSpc>
              <a:buFont typeface="Arial"/>
              <a:buChar char="•"/>
            </a:pPr>
            <a:r>
              <a:rPr lang="en-US" sz="3015">
                <a:solidFill>
                  <a:srgbClr val="F7F2F2"/>
                </a:solidFill>
                <a:latin typeface="Caladea"/>
                <a:ea typeface="Caladea"/>
                <a:cs typeface="Caladea"/>
                <a:sym typeface="Caladea"/>
              </a:rPr>
              <a:t>The alarming rise in reported crimes against women underscores the need for targeted intervention.</a:t>
            </a:r>
          </a:p>
          <a:p>
            <a:pPr marL="651084" lvl="1" indent="-325542" algn="l">
              <a:lnSpc>
                <a:spcPts val="4221"/>
              </a:lnSpc>
              <a:buFont typeface="Arial"/>
              <a:buChar char="•"/>
            </a:pPr>
            <a:r>
              <a:rPr lang="en-US" sz="3015">
                <a:solidFill>
                  <a:srgbClr val="F7F2F2"/>
                </a:solidFill>
                <a:latin typeface="Caladea"/>
                <a:ea typeface="Caladea"/>
                <a:cs typeface="Caladea"/>
                <a:sym typeface="Caladea"/>
              </a:rPr>
              <a:t>Data-driven approaches can offer a deeper understanding of underlying patterns, aiding prevention strategies.</a:t>
            </a:r>
          </a:p>
          <a:p>
            <a:pPr marL="651084" lvl="1" indent="-325542" algn="l">
              <a:lnSpc>
                <a:spcPts val="4221"/>
              </a:lnSpc>
              <a:buFont typeface="Arial"/>
              <a:buChar char="•"/>
            </a:pPr>
            <a:r>
              <a:rPr lang="en-US" sz="3015">
                <a:solidFill>
                  <a:srgbClr val="F7F2F2"/>
                </a:solidFill>
                <a:latin typeface="Caladea"/>
                <a:ea typeface="Caladea"/>
                <a:cs typeface="Caladea"/>
                <a:sym typeface="Caladea"/>
              </a:rPr>
              <a:t>Identification of high-crime zones can guide resource allocation for law enforcement and community programs.</a:t>
            </a:r>
          </a:p>
          <a:p>
            <a:pPr marL="651084" lvl="1" indent="-325542" algn="l">
              <a:lnSpc>
                <a:spcPts val="4221"/>
              </a:lnSpc>
              <a:buFont typeface="Arial"/>
              <a:buChar char="•"/>
            </a:pPr>
            <a:r>
              <a:rPr lang="en-US" sz="3015">
                <a:solidFill>
                  <a:srgbClr val="F7F2F2"/>
                </a:solidFill>
                <a:latin typeface="Caladea"/>
                <a:ea typeface="Caladea"/>
                <a:cs typeface="Caladea"/>
                <a:sym typeface="Caladea"/>
              </a:rPr>
              <a:t>Emphasis on longitudinal trends to understand the effectiveness of past measures and evolving challenges.</a:t>
            </a:r>
          </a:p>
          <a:p>
            <a:pPr algn="l">
              <a:lnSpc>
                <a:spcPts val="4221"/>
              </a:lnSpc>
              <a:spcBef>
                <a:spcPct val="0"/>
              </a:spcBef>
            </a:pPr>
            <a:endParaRPr lang="en-US" sz="3015">
              <a:solidFill>
                <a:srgbClr val="F7F2F2"/>
              </a:solidFill>
              <a:latin typeface="Caladea"/>
              <a:ea typeface="Caladea"/>
              <a:cs typeface="Caladea"/>
              <a:sym typeface="Caladea"/>
            </a:endParaRPr>
          </a:p>
          <a:p>
            <a:pPr algn="l">
              <a:lnSpc>
                <a:spcPts val="6131"/>
              </a:lnSpc>
              <a:spcBef>
                <a:spcPct val="0"/>
              </a:spcBef>
            </a:pPr>
            <a:r>
              <a:rPr lang="en-US" sz="4379">
                <a:solidFill>
                  <a:srgbClr val="F7F2F2"/>
                </a:solidFill>
                <a:latin typeface="Shlop"/>
                <a:ea typeface="Shlop"/>
                <a:cs typeface="Shlop"/>
                <a:sym typeface="Shlop"/>
              </a:rPr>
              <a:t>Objective</a:t>
            </a:r>
          </a:p>
          <a:p>
            <a:pPr marL="651084" lvl="1" indent="-325542" algn="l">
              <a:lnSpc>
                <a:spcPts val="4221"/>
              </a:lnSpc>
              <a:buFont typeface="Arial"/>
              <a:buChar char="•"/>
            </a:pPr>
            <a:r>
              <a:rPr lang="en-US" sz="3015">
                <a:solidFill>
                  <a:srgbClr val="F7F2F2"/>
                </a:solidFill>
                <a:latin typeface="Caladea"/>
                <a:ea typeface="Caladea"/>
                <a:cs typeface="Caladea"/>
                <a:sym typeface="Caladea"/>
              </a:rPr>
              <a:t>To perform a comprehensive analysis of crimes against women in India over two decades, identifying trends, patterns, and actionable insights.</a:t>
            </a:r>
          </a:p>
          <a:p>
            <a:pPr algn="l">
              <a:lnSpc>
                <a:spcPts val="4221"/>
              </a:lnSpc>
              <a:spcBef>
                <a:spcPct val="0"/>
              </a:spcBef>
            </a:pPr>
            <a:endParaRPr lang="en-US" sz="3015">
              <a:solidFill>
                <a:srgbClr val="F7F2F2"/>
              </a:solidFill>
              <a:latin typeface="Caladea"/>
              <a:ea typeface="Caladea"/>
              <a:cs typeface="Caladea"/>
              <a:sym typeface="Caladea"/>
            </a:endParaRPr>
          </a:p>
          <a:p>
            <a:pPr algn="l">
              <a:lnSpc>
                <a:spcPts val="6268"/>
              </a:lnSpc>
              <a:spcBef>
                <a:spcPct val="0"/>
              </a:spcBef>
            </a:pPr>
            <a:r>
              <a:rPr lang="en-US" sz="4477">
                <a:solidFill>
                  <a:srgbClr val="F7F2F2"/>
                </a:solidFill>
                <a:latin typeface="Shlop"/>
                <a:ea typeface="Shlop"/>
                <a:cs typeface="Shlop"/>
                <a:sym typeface="Shlop"/>
              </a:rPr>
              <a:t>Contributions</a:t>
            </a:r>
          </a:p>
          <a:p>
            <a:pPr marL="651084" lvl="1" indent="-325542" algn="l">
              <a:lnSpc>
                <a:spcPts val="4221"/>
              </a:lnSpc>
              <a:buFont typeface="Arial"/>
              <a:buChar char="•"/>
            </a:pPr>
            <a:r>
              <a:rPr lang="en-US" sz="3015">
                <a:solidFill>
                  <a:srgbClr val="F7F2F2"/>
                </a:solidFill>
                <a:latin typeface="Caladea"/>
                <a:ea typeface="Caladea"/>
                <a:cs typeface="Caladea"/>
                <a:sym typeface="Caladea"/>
              </a:rPr>
              <a:t>Categorization and detailed visualization of crime trends across different regions and time periods.</a:t>
            </a:r>
          </a:p>
          <a:p>
            <a:pPr marL="651084" lvl="1" indent="-325542" algn="l">
              <a:lnSpc>
                <a:spcPts val="4221"/>
              </a:lnSpc>
              <a:buFont typeface="Arial"/>
              <a:buChar char="•"/>
            </a:pPr>
            <a:r>
              <a:rPr lang="en-US" sz="3015">
                <a:solidFill>
                  <a:srgbClr val="F7F2F2"/>
                </a:solidFill>
                <a:latin typeface="Caladea"/>
                <a:ea typeface="Caladea"/>
                <a:cs typeface="Caladea"/>
                <a:sym typeface="Caladea"/>
              </a:rPr>
              <a:t>Identification of states with the highest and lowest crime rates and their specific vulnerabilities.</a:t>
            </a:r>
          </a:p>
          <a:p>
            <a:pPr marL="651084" lvl="1" indent="-325542" algn="l">
              <a:lnSpc>
                <a:spcPts val="4221"/>
              </a:lnSpc>
              <a:buFont typeface="Arial"/>
              <a:buChar char="•"/>
            </a:pPr>
            <a:r>
              <a:rPr lang="en-US" sz="3015">
                <a:solidFill>
                  <a:srgbClr val="F7F2F2"/>
                </a:solidFill>
                <a:latin typeface="Caladea"/>
                <a:ea typeface="Caladea"/>
                <a:cs typeface="Caladea"/>
                <a:sym typeface="Caladea"/>
              </a:rPr>
              <a:t>A framework for classifying states into crime zones (High, Medium, Low) based on statistical measures.</a:t>
            </a:r>
          </a:p>
          <a:p>
            <a:pPr marL="651084" lvl="1" indent="-325542" algn="l">
              <a:lnSpc>
                <a:spcPts val="4221"/>
              </a:lnSpc>
              <a:buFont typeface="Arial"/>
              <a:buChar char="•"/>
            </a:pPr>
            <a:r>
              <a:rPr lang="en-US" sz="3015">
                <a:solidFill>
                  <a:srgbClr val="F7F2F2"/>
                </a:solidFill>
                <a:latin typeface="Caladea"/>
                <a:ea typeface="Caladea"/>
                <a:cs typeface="Caladea"/>
                <a:sym typeface="Caladea"/>
              </a:rPr>
              <a:t>Highlighting of dominant crime types in each state, aiding targeted interventions.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91818"/>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192873" y="1480082"/>
          <a:ext cx="15018803" cy="8689340"/>
        </p:xfrm>
        <a:graphic>
          <a:graphicData uri="http://schemas.openxmlformats.org/drawingml/2006/table">
            <a:tbl>
              <a:tblPr/>
              <a:tblGrid>
                <a:gridCol w="1414443">
                  <a:extLst>
                    <a:ext uri="{9D8B030D-6E8A-4147-A177-3AD203B41FA5}">
                      <a16:colId xmlns:a16="http://schemas.microsoft.com/office/drawing/2014/main" val="20000"/>
                    </a:ext>
                  </a:extLst>
                </a:gridCol>
                <a:gridCol w="3586388">
                  <a:extLst>
                    <a:ext uri="{9D8B030D-6E8A-4147-A177-3AD203B41FA5}">
                      <a16:colId xmlns:a16="http://schemas.microsoft.com/office/drawing/2014/main" val="20001"/>
                    </a:ext>
                  </a:extLst>
                </a:gridCol>
                <a:gridCol w="4296748">
                  <a:extLst>
                    <a:ext uri="{9D8B030D-6E8A-4147-A177-3AD203B41FA5}">
                      <a16:colId xmlns:a16="http://schemas.microsoft.com/office/drawing/2014/main" val="20002"/>
                    </a:ext>
                  </a:extLst>
                </a:gridCol>
                <a:gridCol w="5721224">
                  <a:extLst>
                    <a:ext uri="{9D8B030D-6E8A-4147-A177-3AD203B41FA5}">
                      <a16:colId xmlns:a16="http://schemas.microsoft.com/office/drawing/2014/main" val="20003"/>
                    </a:ext>
                  </a:extLst>
                </a:gridCol>
              </a:tblGrid>
              <a:tr h="1557698">
                <a:tc>
                  <a:txBody>
                    <a:bodyPr/>
                    <a:lstStyle/>
                    <a:p>
                      <a:pPr algn="l">
                        <a:lnSpc>
                          <a:spcPts val="4899"/>
                        </a:lnSpc>
                        <a:defRPr/>
                      </a:pPr>
                      <a:r>
                        <a:rPr lang="en-US" sz="3499">
                          <a:solidFill>
                            <a:srgbClr val="FFFFFF"/>
                          </a:solidFill>
                          <a:latin typeface="Shlop"/>
                          <a:ea typeface="Shlop"/>
                          <a:cs typeface="Shlop"/>
                          <a:sym typeface="Shlop"/>
                        </a:rPr>
                        <a:t>Serial No.</a:t>
                      </a:r>
                      <a:endParaRPr lang="en-US" sz="1100"/>
                    </a:p>
                  </a:txBody>
                  <a:tcPr marL="142875" marR="142875" marT="142875" marB="1428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5179"/>
                        </a:lnSpc>
                        <a:defRPr/>
                      </a:pPr>
                      <a:r>
                        <a:rPr lang="en-US" sz="3699">
                          <a:solidFill>
                            <a:srgbClr val="FFFFFF"/>
                          </a:solidFill>
                          <a:latin typeface="Shlop"/>
                          <a:ea typeface="Shlop"/>
                          <a:cs typeface="Shlop"/>
                          <a:sym typeface="Shlop"/>
                        </a:rPr>
                        <a:t>Title</a:t>
                      </a:r>
                      <a:endParaRPr lang="en-US" sz="1100"/>
                    </a:p>
                  </a:txBody>
                  <a:tcPr marL="142875" marR="142875" marT="142875" marB="1428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5319"/>
                        </a:lnSpc>
                        <a:defRPr/>
                      </a:pPr>
                      <a:r>
                        <a:rPr lang="en-US" sz="3799">
                          <a:solidFill>
                            <a:srgbClr val="FFFFFF"/>
                          </a:solidFill>
                          <a:latin typeface="Shlop"/>
                          <a:ea typeface="Shlop"/>
                          <a:cs typeface="Shlop"/>
                          <a:sym typeface="Shlop"/>
                        </a:rPr>
                        <a:t>Methodology</a:t>
                      </a:r>
                      <a:endParaRPr lang="en-US" sz="1100"/>
                    </a:p>
                  </a:txBody>
                  <a:tcPr marL="142875" marR="142875" marT="142875" marB="1428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5599"/>
                        </a:lnSpc>
                        <a:defRPr/>
                      </a:pPr>
                      <a:r>
                        <a:rPr lang="en-US" sz="3999">
                          <a:solidFill>
                            <a:srgbClr val="FFFFFF"/>
                          </a:solidFill>
                          <a:latin typeface="Shlop"/>
                          <a:ea typeface="Shlop"/>
                          <a:cs typeface="Shlop"/>
                          <a:sym typeface="Shlop"/>
                        </a:rPr>
                        <a:t>Limitations</a:t>
                      </a:r>
                      <a:endParaRPr lang="en-US" sz="1100"/>
                    </a:p>
                  </a:txBody>
                  <a:tcPr marL="142875" marR="142875" marT="142875" marB="1428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844390">
                <a:tc>
                  <a:txBody>
                    <a:bodyPr/>
                    <a:lstStyle/>
                    <a:p>
                      <a:pPr algn="l">
                        <a:lnSpc>
                          <a:spcPts val="3359"/>
                        </a:lnSpc>
                        <a:defRPr/>
                      </a:pPr>
                      <a:r>
                        <a:rPr lang="en-US" sz="2399">
                          <a:solidFill>
                            <a:srgbClr val="FFFFFF"/>
                          </a:solidFill>
                          <a:latin typeface="Caladea"/>
                          <a:ea typeface="Caladea"/>
                          <a:cs typeface="Caladea"/>
                          <a:sym typeface="Caladea"/>
                        </a:rPr>
                        <a:t>1</a:t>
                      </a:r>
                      <a:endParaRPr lang="en-US" sz="1100"/>
                    </a:p>
                  </a:txBody>
                  <a:tcPr marL="142875" marR="142875" marT="142875" marB="1428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919"/>
                        </a:lnSpc>
                        <a:defRPr/>
                      </a:pPr>
                      <a:r>
                        <a:rPr lang="en-US" sz="2799">
                          <a:solidFill>
                            <a:srgbClr val="FFFFFF"/>
                          </a:solidFill>
                          <a:latin typeface="Caladea"/>
                          <a:ea typeface="Caladea"/>
                          <a:cs typeface="Caladea"/>
                          <a:sym typeface="Caladea"/>
                        </a:rPr>
                        <a:t>Analysis of Crimes Against Women in India</a:t>
                      </a:r>
                      <a:endParaRPr lang="en-US" sz="1100"/>
                    </a:p>
                  </a:txBody>
                  <a:tcPr marL="142875" marR="142875" marT="142875" marB="1428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639"/>
                        </a:lnSpc>
                        <a:defRPr/>
                      </a:pPr>
                      <a:r>
                        <a:rPr lang="en-US" sz="2599">
                          <a:solidFill>
                            <a:srgbClr val="FFFFFF"/>
                          </a:solidFill>
                          <a:latin typeface="Caladea"/>
                          <a:ea typeface="Caladea"/>
                          <a:cs typeface="Caladea"/>
                          <a:sym typeface="Caladea"/>
                        </a:rPr>
                        <a:t>Aggregated data (2001-2021) analyzed using statistical and visualization tools.</a:t>
                      </a:r>
                      <a:endParaRPr lang="en-US" sz="1100"/>
                    </a:p>
                  </a:txBody>
                  <a:tcPr marL="142875" marR="142875" marT="142875" marB="1428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639"/>
                        </a:lnSpc>
                        <a:defRPr/>
                      </a:pPr>
                      <a:r>
                        <a:rPr lang="en-US" sz="2599">
                          <a:solidFill>
                            <a:srgbClr val="FFFFFF"/>
                          </a:solidFill>
                          <a:latin typeface="Caladea"/>
                          <a:ea typeface="Caladea"/>
                          <a:cs typeface="Caladea"/>
                          <a:sym typeface="Caladea"/>
                        </a:rPr>
                        <a:t>Lack of demographic breakdown and qualitative insights into cultural factors.</a:t>
                      </a:r>
                      <a:endParaRPr lang="en-US" sz="1100"/>
                    </a:p>
                  </a:txBody>
                  <a:tcPr marL="142875" marR="142875" marT="142875" marB="1428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204986">
                <a:tc>
                  <a:txBody>
                    <a:bodyPr/>
                    <a:lstStyle/>
                    <a:p>
                      <a:pPr algn="l">
                        <a:lnSpc>
                          <a:spcPts val="3639"/>
                        </a:lnSpc>
                        <a:defRPr/>
                      </a:pPr>
                      <a:r>
                        <a:rPr lang="en-US" sz="2599">
                          <a:solidFill>
                            <a:srgbClr val="FFFFFF"/>
                          </a:solidFill>
                          <a:latin typeface="Caladea"/>
                          <a:ea typeface="Caladea"/>
                          <a:cs typeface="Caladea"/>
                          <a:sym typeface="Caladea"/>
                        </a:rPr>
                        <a:t>2</a:t>
                      </a:r>
                      <a:endParaRPr lang="en-US" sz="1100"/>
                    </a:p>
                  </a:txBody>
                  <a:tcPr marL="142875" marR="142875" marT="142875" marB="1428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639"/>
                        </a:lnSpc>
                        <a:defRPr/>
                      </a:pPr>
                      <a:r>
                        <a:rPr lang="en-US" sz="2599">
                          <a:solidFill>
                            <a:srgbClr val="FFFFFF"/>
                          </a:solidFill>
                          <a:latin typeface="Caladea"/>
                          <a:ea typeface="Caladea"/>
                          <a:cs typeface="Caladea"/>
                          <a:sym typeface="Caladea"/>
                        </a:rPr>
                        <a:t>Crime Zone Classification</a:t>
                      </a:r>
                      <a:endParaRPr lang="en-US" sz="1100"/>
                    </a:p>
                  </a:txBody>
                  <a:tcPr marL="142875" marR="142875" marT="142875" marB="1428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639"/>
                        </a:lnSpc>
                        <a:defRPr/>
                      </a:pPr>
                      <a:r>
                        <a:rPr lang="en-US" sz="2599">
                          <a:solidFill>
                            <a:srgbClr val="FFFFFF"/>
                          </a:solidFill>
                          <a:latin typeface="Caladea"/>
                          <a:ea typeface="Caladea"/>
                          <a:cs typeface="Caladea"/>
                          <a:sym typeface="Caladea"/>
                        </a:rPr>
                        <a:t>Categorization of states into High, Medium, and Low zones based on crime data.</a:t>
                      </a:r>
                      <a:endParaRPr lang="en-US" sz="1100"/>
                    </a:p>
                  </a:txBody>
                  <a:tcPr marL="142875" marR="142875" marT="142875" marB="1428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639"/>
                        </a:lnSpc>
                        <a:defRPr/>
                      </a:pPr>
                      <a:r>
                        <a:rPr lang="en-US" sz="2599">
                          <a:solidFill>
                            <a:srgbClr val="FFFFFF"/>
                          </a:solidFill>
                          <a:latin typeface="Caladea"/>
                          <a:ea typeface="Caladea"/>
                          <a:cs typeface="Caladea"/>
                          <a:sym typeface="Caladea"/>
                        </a:rPr>
                        <a:t>Threshold-based classification can overlook nuanced differences.</a:t>
                      </a:r>
                      <a:endParaRPr lang="en-US" sz="1100"/>
                    </a:p>
                  </a:txBody>
                  <a:tcPr marL="142875" marR="142875" marT="142875" marB="1428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352553">
                <a:tc>
                  <a:txBody>
                    <a:bodyPr/>
                    <a:lstStyle/>
                    <a:p>
                      <a:pPr algn="l">
                        <a:lnSpc>
                          <a:spcPts val="3639"/>
                        </a:lnSpc>
                        <a:defRPr/>
                      </a:pPr>
                      <a:r>
                        <a:rPr lang="en-US" sz="2599">
                          <a:solidFill>
                            <a:srgbClr val="FFFFFF"/>
                          </a:solidFill>
                          <a:latin typeface="Caladea"/>
                          <a:ea typeface="Caladea"/>
                          <a:cs typeface="Caladea"/>
                          <a:sym typeface="Caladea"/>
                        </a:rPr>
                        <a:t>3</a:t>
                      </a:r>
                      <a:endParaRPr lang="en-US" sz="1100"/>
                    </a:p>
                  </a:txBody>
                  <a:tcPr marL="142875" marR="142875" marT="142875" marB="1428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639"/>
                        </a:lnSpc>
                        <a:defRPr/>
                      </a:pPr>
                      <a:r>
                        <a:rPr lang="en-US" sz="2599">
                          <a:solidFill>
                            <a:srgbClr val="FFFFFF"/>
                          </a:solidFill>
                          <a:latin typeface="Caladea"/>
                          <a:ea typeface="Caladea"/>
                          <a:cs typeface="Caladea"/>
                          <a:sym typeface="Caladea"/>
                        </a:rPr>
                        <a:t>Trend Analysis of Crime Types</a:t>
                      </a:r>
                      <a:endParaRPr lang="en-US" sz="1100"/>
                    </a:p>
                  </a:txBody>
                  <a:tcPr marL="142875" marR="142875" marT="142875" marB="1428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919"/>
                        </a:lnSpc>
                        <a:defRPr/>
                      </a:pPr>
                      <a:r>
                        <a:rPr lang="en-US" sz="2799">
                          <a:solidFill>
                            <a:srgbClr val="FFFFFF"/>
                          </a:solidFill>
                          <a:latin typeface="Caladea"/>
                          <a:ea typeface="Caladea"/>
                          <a:cs typeface="Caladea"/>
                          <a:sym typeface="Caladea"/>
                        </a:rPr>
                        <a:t>Time series analysis of various crime categories.</a:t>
                      </a:r>
                      <a:endParaRPr lang="en-US" sz="1100"/>
                    </a:p>
                  </a:txBody>
                  <a:tcPr marL="142875" marR="142875" marT="142875" marB="1428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639"/>
                        </a:lnSpc>
                        <a:defRPr/>
                      </a:pPr>
                      <a:r>
                        <a:rPr lang="en-US" sz="2599">
                          <a:solidFill>
                            <a:srgbClr val="FFFFFF"/>
                          </a:solidFill>
                          <a:latin typeface="Caladea"/>
                          <a:ea typeface="Caladea"/>
                          <a:cs typeface="Caladea"/>
                          <a:sym typeface="Caladea"/>
                        </a:rPr>
                        <a:t>Limited focus on policy changes or intervention effects over time.</a:t>
                      </a:r>
                      <a:endParaRPr lang="en-US" sz="1100"/>
                    </a:p>
                  </a:txBody>
                  <a:tcPr marL="142875" marR="142875" marT="142875" marB="1428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729713">
                <a:tc>
                  <a:txBody>
                    <a:bodyPr/>
                    <a:lstStyle/>
                    <a:p>
                      <a:pPr algn="l">
                        <a:lnSpc>
                          <a:spcPts val="3639"/>
                        </a:lnSpc>
                        <a:defRPr/>
                      </a:pPr>
                      <a:r>
                        <a:rPr lang="en-US" sz="2599">
                          <a:solidFill>
                            <a:srgbClr val="FFFFFF"/>
                          </a:solidFill>
                          <a:latin typeface="Caladea"/>
                          <a:ea typeface="Caladea"/>
                          <a:cs typeface="Caladea"/>
                          <a:sym typeface="Caladea"/>
                        </a:rPr>
                        <a:t>4</a:t>
                      </a:r>
                      <a:endParaRPr lang="en-US" sz="1100"/>
                    </a:p>
                  </a:txBody>
                  <a:tcPr marL="142875" marR="142875" marT="142875" marB="1428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639"/>
                        </a:lnSpc>
                        <a:defRPr/>
                      </a:pPr>
                      <a:r>
                        <a:rPr lang="en-US" sz="2599">
                          <a:solidFill>
                            <a:srgbClr val="FFFFFF"/>
                          </a:solidFill>
                          <a:latin typeface="Caladea"/>
                          <a:ea typeface="Caladea"/>
                          <a:cs typeface="Caladea"/>
                          <a:sym typeface="Caladea"/>
                        </a:rPr>
                        <a:t>State-Level Comparative Analysis</a:t>
                      </a:r>
                      <a:endParaRPr lang="en-US" sz="1100"/>
                    </a:p>
                  </a:txBody>
                  <a:tcPr marL="142875" marR="142875" marT="142875" marB="1428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639"/>
                        </a:lnSpc>
                        <a:defRPr/>
                      </a:pPr>
                      <a:r>
                        <a:rPr lang="en-US" sz="2599">
                          <a:solidFill>
                            <a:srgbClr val="FFFFFF"/>
                          </a:solidFill>
                          <a:latin typeface="Caladea"/>
                          <a:ea typeface="Caladea"/>
                          <a:cs typeface="Caladea"/>
                          <a:sym typeface="Caladea"/>
                        </a:rPr>
                        <a:t>Bar and pie chart visualizations of crime distribution across states.</a:t>
                      </a:r>
                      <a:endParaRPr lang="en-US" sz="1100"/>
                    </a:p>
                  </a:txBody>
                  <a:tcPr marL="142875" marR="142875" marT="142875" marB="1428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639"/>
                        </a:lnSpc>
                        <a:defRPr/>
                      </a:pPr>
                      <a:r>
                        <a:rPr lang="en-US" sz="2599">
                          <a:solidFill>
                            <a:srgbClr val="FFFFFF"/>
                          </a:solidFill>
                          <a:latin typeface="Caladea"/>
                          <a:ea typeface="Caladea"/>
                          <a:cs typeface="Caladea"/>
                          <a:sym typeface="Caladea"/>
                        </a:rPr>
                        <a:t>Ineffective for understanding interdependence among crime types.</a:t>
                      </a:r>
                      <a:endParaRPr lang="en-US" sz="1100"/>
                    </a:p>
                  </a:txBody>
                  <a:tcPr marL="142875" marR="142875" marT="142875" marB="1428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149456" y="-161925"/>
            <a:ext cx="5539543" cy="1300169"/>
          </a:xfrm>
          <a:prstGeom prst="rect">
            <a:avLst/>
          </a:prstGeom>
        </p:spPr>
        <p:txBody>
          <a:bodyPr lIns="0" tIns="0" rIns="0" bIns="0" rtlCol="0" anchor="t">
            <a:spAutoFit/>
          </a:bodyPr>
          <a:lstStyle/>
          <a:p>
            <a:pPr algn="ctr">
              <a:lnSpc>
                <a:spcPts val="10512"/>
              </a:lnSpc>
              <a:spcBef>
                <a:spcPct val="0"/>
              </a:spcBef>
            </a:pPr>
            <a:r>
              <a:rPr lang="en-US" sz="7508">
                <a:solidFill>
                  <a:srgbClr val="FFFFFF"/>
                </a:solidFill>
                <a:latin typeface="Shlop"/>
                <a:ea typeface="Shlop"/>
                <a:cs typeface="Shlop"/>
                <a:sym typeface="Shlop"/>
              </a:rPr>
              <a:t>LITERATURE SURVEY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91818"/>
        </a:solidFill>
        <a:effectLst/>
      </p:bgPr>
    </p:bg>
    <p:spTree>
      <p:nvGrpSpPr>
        <p:cNvPr id="1" name=""/>
        <p:cNvGrpSpPr/>
        <p:nvPr/>
      </p:nvGrpSpPr>
      <p:grpSpPr>
        <a:xfrm>
          <a:off x="0" y="0"/>
          <a:ext cx="0" cy="0"/>
          <a:chOff x="0" y="0"/>
          <a:chExt cx="0" cy="0"/>
        </a:xfrm>
      </p:grpSpPr>
      <p:sp>
        <p:nvSpPr>
          <p:cNvPr id="2" name="TextBox 2"/>
          <p:cNvSpPr txBox="1"/>
          <p:nvPr/>
        </p:nvSpPr>
        <p:spPr>
          <a:xfrm>
            <a:off x="230563" y="3129556"/>
            <a:ext cx="18057437" cy="3353097"/>
          </a:xfrm>
          <a:prstGeom prst="rect">
            <a:avLst/>
          </a:prstGeom>
        </p:spPr>
        <p:txBody>
          <a:bodyPr lIns="0" tIns="0" rIns="0" bIns="0" rtlCol="0" anchor="t">
            <a:spAutoFit/>
          </a:bodyPr>
          <a:lstStyle/>
          <a:p>
            <a:pPr marL="701217" lvl="1" indent="-350609" algn="just">
              <a:lnSpc>
                <a:spcPts val="4384"/>
              </a:lnSpc>
              <a:buFont typeface="Arial"/>
              <a:buChar char="•"/>
            </a:pPr>
            <a:r>
              <a:rPr lang="en-US" sz="3247" b="1">
                <a:solidFill>
                  <a:srgbClr val="FFFFFF"/>
                </a:solidFill>
                <a:latin typeface="Caladea"/>
                <a:ea typeface="Caladea"/>
                <a:cs typeface="Caladea"/>
                <a:sym typeface="Caladea"/>
              </a:rPr>
              <a:t>Lack of qualitative insights: </a:t>
            </a:r>
            <a:r>
              <a:rPr lang="en-US" sz="3247">
                <a:solidFill>
                  <a:srgbClr val="FFFFFF"/>
                </a:solidFill>
                <a:latin typeface="Caladea"/>
                <a:ea typeface="Caladea"/>
                <a:cs typeface="Caladea"/>
                <a:sym typeface="Caladea"/>
              </a:rPr>
              <a:t>Current analyses are primarily quantitative, lacking integration with cultural and policy frameworks.</a:t>
            </a:r>
          </a:p>
          <a:p>
            <a:pPr marL="701217" lvl="1" indent="-350609" algn="just">
              <a:lnSpc>
                <a:spcPts val="4384"/>
              </a:lnSpc>
              <a:buFont typeface="Arial"/>
              <a:buChar char="•"/>
            </a:pPr>
            <a:r>
              <a:rPr lang="en-US" sz="3247" b="1">
                <a:solidFill>
                  <a:srgbClr val="FFFFFF"/>
                </a:solidFill>
                <a:latin typeface="Caladea"/>
                <a:ea typeface="Caladea"/>
                <a:cs typeface="Caladea"/>
                <a:sym typeface="Caladea"/>
              </a:rPr>
              <a:t>Static visualization: </a:t>
            </a:r>
            <a:r>
              <a:rPr lang="en-US" sz="3247">
                <a:solidFill>
                  <a:srgbClr val="FFFFFF"/>
                </a:solidFill>
                <a:latin typeface="Caladea"/>
                <a:ea typeface="Caladea"/>
                <a:cs typeface="Caladea"/>
                <a:sym typeface="Caladea"/>
              </a:rPr>
              <a:t>Focus on aggregated yearly and state data, with limited interactive or dynamic trend tracking.</a:t>
            </a:r>
          </a:p>
          <a:p>
            <a:pPr marL="701217" lvl="1" indent="-350609" algn="just">
              <a:lnSpc>
                <a:spcPts val="4384"/>
              </a:lnSpc>
              <a:buFont typeface="Arial"/>
              <a:buChar char="•"/>
            </a:pPr>
            <a:r>
              <a:rPr lang="en-US" sz="3247" b="1">
                <a:solidFill>
                  <a:srgbClr val="FFFFFF"/>
                </a:solidFill>
                <a:latin typeface="Caladea"/>
                <a:ea typeface="Caladea"/>
                <a:cs typeface="Caladea"/>
                <a:sym typeface="Caladea"/>
              </a:rPr>
              <a:t>Interdependencies: </a:t>
            </a:r>
            <a:r>
              <a:rPr lang="en-US" sz="3247">
                <a:solidFill>
                  <a:srgbClr val="FFFFFF"/>
                </a:solidFill>
                <a:latin typeface="Caladea"/>
                <a:ea typeface="Caladea"/>
                <a:cs typeface="Caladea"/>
                <a:sym typeface="Caladea"/>
              </a:rPr>
              <a:t>Minimal exploration of how different crime categories might correlate or influence each other.</a:t>
            </a:r>
          </a:p>
        </p:txBody>
      </p:sp>
      <p:sp>
        <p:nvSpPr>
          <p:cNvPr id="3" name="Freeform 3"/>
          <p:cNvSpPr/>
          <p:nvPr/>
        </p:nvSpPr>
        <p:spPr>
          <a:xfrm>
            <a:off x="9144000" y="5850082"/>
            <a:ext cx="3583617" cy="4114800"/>
          </a:xfrm>
          <a:custGeom>
            <a:avLst/>
            <a:gdLst/>
            <a:ahLst/>
            <a:cxnLst/>
            <a:rect l="l" t="t" r="r" b="b"/>
            <a:pathLst>
              <a:path w="3583617" h="4114800">
                <a:moveTo>
                  <a:pt x="0" y="0"/>
                </a:moveTo>
                <a:lnTo>
                  <a:pt x="3583617" y="0"/>
                </a:lnTo>
                <a:lnTo>
                  <a:pt x="3583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818942" y="465033"/>
            <a:ext cx="4575334" cy="1702472"/>
          </a:xfrm>
          <a:prstGeom prst="rect">
            <a:avLst/>
          </a:prstGeom>
        </p:spPr>
        <p:txBody>
          <a:bodyPr lIns="0" tIns="0" rIns="0" bIns="0" rtlCol="0" anchor="t">
            <a:spAutoFit/>
          </a:bodyPr>
          <a:lstStyle/>
          <a:p>
            <a:pPr algn="ctr">
              <a:lnSpc>
                <a:spcPts val="13787"/>
              </a:lnSpc>
              <a:spcBef>
                <a:spcPct val="0"/>
              </a:spcBef>
            </a:pPr>
            <a:r>
              <a:rPr lang="en-US" sz="9848">
                <a:solidFill>
                  <a:srgbClr val="FFFFFF"/>
                </a:solidFill>
                <a:latin typeface="Shlop"/>
                <a:ea typeface="Shlop"/>
                <a:cs typeface="Shlop"/>
                <a:sym typeface="Shlop"/>
              </a:rPr>
              <a:t>LIMITATIONS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91818"/>
        </a:solidFill>
        <a:effectLst/>
      </p:bgPr>
    </p:bg>
    <p:spTree>
      <p:nvGrpSpPr>
        <p:cNvPr id="1" name=""/>
        <p:cNvGrpSpPr/>
        <p:nvPr/>
      </p:nvGrpSpPr>
      <p:grpSpPr>
        <a:xfrm>
          <a:off x="0" y="0"/>
          <a:ext cx="0" cy="0"/>
          <a:chOff x="0" y="0"/>
          <a:chExt cx="0" cy="0"/>
        </a:xfrm>
      </p:grpSpPr>
      <p:sp>
        <p:nvSpPr>
          <p:cNvPr id="2" name="Freeform 2"/>
          <p:cNvSpPr/>
          <p:nvPr/>
        </p:nvSpPr>
        <p:spPr>
          <a:xfrm>
            <a:off x="16244108" y="5248448"/>
            <a:ext cx="1608513" cy="4114800"/>
          </a:xfrm>
          <a:custGeom>
            <a:avLst/>
            <a:gdLst/>
            <a:ahLst/>
            <a:cxnLst/>
            <a:rect l="l" t="t" r="r" b="b"/>
            <a:pathLst>
              <a:path w="1608513" h="4114800">
                <a:moveTo>
                  <a:pt x="0" y="0"/>
                </a:moveTo>
                <a:lnTo>
                  <a:pt x="1608513" y="0"/>
                </a:lnTo>
                <a:lnTo>
                  <a:pt x="160851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0" y="2373890"/>
            <a:ext cx="18288000" cy="5470091"/>
          </a:xfrm>
          <a:prstGeom prst="rect">
            <a:avLst/>
          </a:prstGeom>
        </p:spPr>
        <p:txBody>
          <a:bodyPr lIns="0" tIns="0" rIns="0" bIns="0" rtlCol="0" anchor="t">
            <a:spAutoFit/>
          </a:bodyPr>
          <a:lstStyle/>
          <a:p>
            <a:pPr marL="745275" lvl="1" indent="-372638" algn="just">
              <a:lnSpc>
                <a:spcPts val="4832"/>
              </a:lnSpc>
              <a:buFont typeface="Arial"/>
              <a:buChar char="•"/>
            </a:pPr>
            <a:r>
              <a:rPr lang="en-US" sz="3451" b="1">
                <a:solidFill>
                  <a:srgbClr val="FFFFFF"/>
                </a:solidFill>
                <a:latin typeface="Caladea"/>
                <a:ea typeface="Caladea"/>
                <a:cs typeface="Caladea"/>
                <a:sym typeface="Caladea"/>
              </a:rPr>
              <a:t>Enhanced Data Categorization</a:t>
            </a:r>
            <a:r>
              <a:rPr lang="en-US" sz="3451">
                <a:solidFill>
                  <a:srgbClr val="FFFFFF"/>
                </a:solidFill>
                <a:latin typeface="Caladea"/>
                <a:ea typeface="Caladea"/>
                <a:cs typeface="Caladea"/>
                <a:sym typeface="Caladea"/>
              </a:rPr>
              <a:t>: Introduce demographic features like age and  education to enrich data insights.</a:t>
            </a:r>
          </a:p>
          <a:p>
            <a:pPr marL="745275" lvl="1" indent="-372638" algn="just">
              <a:lnSpc>
                <a:spcPts val="4832"/>
              </a:lnSpc>
              <a:buFont typeface="Arial"/>
              <a:buChar char="•"/>
            </a:pPr>
            <a:r>
              <a:rPr lang="en-US" sz="3451" b="1">
                <a:solidFill>
                  <a:srgbClr val="FFFFFF"/>
                </a:solidFill>
                <a:latin typeface="Caladea"/>
                <a:ea typeface="Caladea"/>
                <a:cs typeface="Caladea"/>
                <a:sym typeface="Caladea"/>
              </a:rPr>
              <a:t>Correlation Analysis: </a:t>
            </a:r>
            <a:r>
              <a:rPr lang="en-US" sz="3451">
                <a:solidFill>
                  <a:srgbClr val="FFFFFF"/>
                </a:solidFill>
                <a:latin typeface="Caladea"/>
                <a:ea typeface="Caladea"/>
                <a:cs typeface="Caladea"/>
                <a:sym typeface="Caladea"/>
              </a:rPr>
              <a:t>Use statistical techniques   to explore interdependencies among crime types.</a:t>
            </a:r>
          </a:p>
          <a:p>
            <a:pPr marL="745275" lvl="1" indent="-372638" algn="just">
              <a:lnSpc>
                <a:spcPts val="4832"/>
              </a:lnSpc>
              <a:buFont typeface="Arial"/>
              <a:buChar char="•"/>
            </a:pPr>
            <a:r>
              <a:rPr lang="en-US" sz="3451" b="1">
                <a:solidFill>
                  <a:srgbClr val="FFFFFF"/>
                </a:solidFill>
                <a:latin typeface="Caladea"/>
                <a:ea typeface="Caladea"/>
                <a:cs typeface="Caladea"/>
                <a:sym typeface="Caladea"/>
              </a:rPr>
              <a:t>Policy Impact Studies:</a:t>
            </a:r>
            <a:r>
              <a:rPr lang="en-US" sz="3451">
                <a:solidFill>
                  <a:srgbClr val="FFFFFF"/>
                </a:solidFill>
                <a:latin typeface="Caladea"/>
                <a:ea typeface="Caladea"/>
                <a:cs typeface="Caladea"/>
                <a:sym typeface="Caladea"/>
              </a:rPr>
              <a:t> Integrate government intervention data to assess impacts over time.</a:t>
            </a:r>
          </a:p>
          <a:p>
            <a:pPr marL="745275" lvl="1" indent="-372638" algn="just">
              <a:lnSpc>
                <a:spcPts val="4832"/>
              </a:lnSpc>
              <a:buFont typeface="Arial"/>
              <a:buChar char="•"/>
            </a:pPr>
            <a:r>
              <a:rPr lang="en-US" sz="3451" b="1">
                <a:solidFill>
                  <a:srgbClr val="FFFFFF"/>
                </a:solidFill>
                <a:latin typeface="Caladea"/>
                <a:ea typeface="Caladea"/>
                <a:cs typeface="Caladea"/>
                <a:sym typeface="Caladea"/>
              </a:rPr>
              <a:t>Dynamic Dashboards: </a:t>
            </a:r>
            <a:r>
              <a:rPr lang="en-US" sz="3451">
                <a:solidFill>
                  <a:srgbClr val="FFFFFF"/>
                </a:solidFill>
                <a:latin typeface="Caladea"/>
                <a:ea typeface="Caladea"/>
                <a:cs typeface="Caladea"/>
                <a:sym typeface="Caladea"/>
              </a:rPr>
              <a:t>Develop interactive dashboards for real-time analysis and stakeholder engagement.</a:t>
            </a:r>
          </a:p>
          <a:p>
            <a:pPr marL="745275" lvl="1" indent="-372638" algn="just">
              <a:lnSpc>
                <a:spcPts val="4832"/>
              </a:lnSpc>
              <a:buFont typeface="Arial"/>
              <a:buChar char="•"/>
            </a:pPr>
            <a:r>
              <a:rPr lang="en-US" sz="3451" b="1">
                <a:solidFill>
                  <a:srgbClr val="FFFFFF"/>
                </a:solidFill>
                <a:latin typeface="Caladea"/>
                <a:ea typeface="Caladea"/>
                <a:cs typeface="Caladea"/>
                <a:sym typeface="Caladea"/>
              </a:rPr>
              <a:t>Geospatial Mapping:</a:t>
            </a:r>
            <a:r>
              <a:rPr lang="en-US" sz="3451">
                <a:solidFill>
                  <a:srgbClr val="FFFFFF"/>
                </a:solidFill>
                <a:latin typeface="Caladea"/>
                <a:ea typeface="Caladea"/>
                <a:cs typeface="Caladea"/>
                <a:sym typeface="Caladea"/>
              </a:rPr>
              <a:t> Incorporate geospatial analysis to visualize crime data on maps for spatial insights.</a:t>
            </a:r>
          </a:p>
          <a:p>
            <a:pPr algn="just">
              <a:lnSpc>
                <a:spcPts val="4832"/>
              </a:lnSpc>
            </a:pPr>
            <a:endParaRPr lang="en-US" sz="3451">
              <a:solidFill>
                <a:srgbClr val="FFFFFF"/>
              </a:solidFill>
              <a:latin typeface="Caladea"/>
              <a:ea typeface="Caladea"/>
              <a:cs typeface="Caladea"/>
              <a:sym typeface="Caladea"/>
            </a:endParaRPr>
          </a:p>
        </p:txBody>
      </p:sp>
      <p:sp>
        <p:nvSpPr>
          <p:cNvPr id="4" name="TextBox 4"/>
          <p:cNvSpPr txBox="1"/>
          <p:nvPr/>
        </p:nvSpPr>
        <p:spPr>
          <a:xfrm>
            <a:off x="-3624286" y="72689"/>
            <a:ext cx="17849870" cy="1702472"/>
          </a:xfrm>
          <a:prstGeom prst="rect">
            <a:avLst/>
          </a:prstGeom>
        </p:spPr>
        <p:txBody>
          <a:bodyPr lIns="0" tIns="0" rIns="0" bIns="0" rtlCol="0" anchor="t">
            <a:spAutoFit/>
          </a:bodyPr>
          <a:lstStyle/>
          <a:p>
            <a:pPr algn="ctr">
              <a:lnSpc>
                <a:spcPts val="13787"/>
              </a:lnSpc>
              <a:spcBef>
                <a:spcPct val="0"/>
              </a:spcBef>
            </a:pPr>
            <a:r>
              <a:rPr lang="en-US" sz="9848">
                <a:solidFill>
                  <a:srgbClr val="FFFFFF"/>
                </a:solidFill>
                <a:latin typeface="Shlop"/>
                <a:ea typeface="Shlop"/>
                <a:cs typeface="Shlop"/>
                <a:sym typeface="Shlop"/>
              </a:rPr>
              <a:t>PROPOSED METHODOLOGIES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91818"/>
        </a:solidFill>
        <a:effectLst/>
      </p:bgPr>
    </p:bg>
    <p:spTree>
      <p:nvGrpSpPr>
        <p:cNvPr id="1" name=""/>
        <p:cNvGrpSpPr/>
        <p:nvPr/>
      </p:nvGrpSpPr>
      <p:grpSpPr>
        <a:xfrm>
          <a:off x="0" y="0"/>
          <a:ext cx="0" cy="0"/>
          <a:chOff x="0" y="0"/>
          <a:chExt cx="0" cy="0"/>
        </a:xfrm>
      </p:grpSpPr>
      <p:sp>
        <p:nvSpPr>
          <p:cNvPr id="2" name="TextBox 2"/>
          <p:cNvSpPr txBox="1"/>
          <p:nvPr/>
        </p:nvSpPr>
        <p:spPr>
          <a:xfrm>
            <a:off x="353291" y="2337041"/>
            <a:ext cx="17512119" cy="4982198"/>
          </a:xfrm>
          <a:prstGeom prst="rect">
            <a:avLst/>
          </a:prstGeom>
        </p:spPr>
        <p:txBody>
          <a:bodyPr lIns="0" tIns="0" rIns="0" bIns="0" rtlCol="0" anchor="t">
            <a:spAutoFit/>
          </a:bodyPr>
          <a:lstStyle/>
          <a:p>
            <a:pPr algn="just">
              <a:lnSpc>
                <a:spcPts val="4911"/>
              </a:lnSpc>
            </a:pPr>
            <a:endParaRPr/>
          </a:p>
          <a:p>
            <a:pPr algn="just">
              <a:lnSpc>
                <a:spcPts val="4911"/>
              </a:lnSpc>
            </a:pPr>
            <a:r>
              <a:rPr lang="en-US" sz="3508">
                <a:solidFill>
                  <a:srgbClr val="FFFFFF"/>
                </a:solidFill>
                <a:latin typeface="Caladea"/>
                <a:ea typeface="Caladea"/>
                <a:cs typeface="Caladea"/>
                <a:sym typeface="Caladea"/>
              </a:rPr>
              <a:t>The comprehensive analysis of crimes against women in India highlights the persistent challenges and disparities in addressing such crimes. Visualizations such as trend lines, pie charts, and bar plots reveal critical insights into state-specific vulnerabilities and nationwide patterns. This study underscores the importance of data-driven policymaking to ensure targeted interventions.</a:t>
            </a:r>
          </a:p>
          <a:p>
            <a:pPr algn="just">
              <a:lnSpc>
                <a:spcPts val="4911"/>
              </a:lnSpc>
            </a:pPr>
            <a:endParaRPr lang="en-US" sz="3508">
              <a:solidFill>
                <a:srgbClr val="FFFFFF"/>
              </a:solidFill>
              <a:latin typeface="Caladea"/>
              <a:ea typeface="Caladea"/>
              <a:cs typeface="Caladea"/>
              <a:sym typeface="Caladea"/>
            </a:endParaRPr>
          </a:p>
          <a:p>
            <a:pPr algn="just">
              <a:lnSpc>
                <a:spcPts val="4911"/>
              </a:lnSpc>
              <a:spcBef>
                <a:spcPct val="0"/>
              </a:spcBef>
            </a:pPr>
            <a:endParaRPr lang="en-US" sz="3508">
              <a:solidFill>
                <a:srgbClr val="FFFFFF"/>
              </a:solidFill>
              <a:latin typeface="Caladea"/>
              <a:ea typeface="Caladea"/>
              <a:cs typeface="Caladea"/>
              <a:sym typeface="Caladea"/>
            </a:endParaRPr>
          </a:p>
        </p:txBody>
      </p:sp>
      <p:sp>
        <p:nvSpPr>
          <p:cNvPr id="3" name="TextBox 3"/>
          <p:cNvSpPr txBox="1"/>
          <p:nvPr/>
        </p:nvSpPr>
        <p:spPr>
          <a:xfrm>
            <a:off x="-5922818" y="958272"/>
            <a:ext cx="17512119" cy="1702472"/>
          </a:xfrm>
          <a:prstGeom prst="rect">
            <a:avLst/>
          </a:prstGeom>
        </p:spPr>
        <p:txBody>
          <a:bodyPr lIns="0" tIns="0" rIns="0" bIns="0" rtlCol="0" anchor="t">
            <a:spAutoFit/>
          </a:bodyPr>
          <a:lstStyle/>
          <a:p>
            <a:pPr algn="ctr">
              <a:lnSpc>
                <a:spcPts val="13787"/>
              </a:lnSpc>
              <a:spcBef>
                <a:spcPct val="0"/>
              </a:spcBef>
            </a:pPr>
            <a:r>
              <a:rPr lang="en-US" sz="9848">
                <a:solidFill>
                  <a:srgbClr val="FFFFFF"/>
                </a:solidFill>
                <a:latin typeface="Shlop"/>
                <a:ea typeface="Shlop"/>
                <a:cs typeface="Shlop"/>
                <a:sym typeface="Shlop"/>
              </a:rPr>
              <a:t>CONCLUSION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91818"/>
        </a:solidFill>
        <a:effectLst/>
      </p:bgPr>
    </p:bg>
    <p:spTree>
      <p:nvGrpSpPr>
        <p:cNvPr id="1" name=""/>
        <p:cNvGrpSpPr/>
        <p:nvPr/>
      </p:nvGrpSpPr>
      <p:grpSpPr>
        <a:xfrm>
          <a:off x="0" y="0"/>
          <a:ext cx="0" cy="0"/>
          <a:chOff x="0" y="0"/>
          <a:chExt cx="0" cy="0"/>
        </a:xfrm>
      </p:grpSpPr>
      <p:sp>
        <p:nvSpPr>
          <p:cNvPr id="2" name="Freeform 2"/>
          <p:cNvSpPr/>
          <p:nvPr/>
        </p:nvSpPr>
        <p:spPr>
          <a:xfrm>
            <a:off x="487271" y="68539"/>
            <a:ext cx="11060596" cy="5074961"/>
          </a:xfrm>
          <a:custGeom>
            <a:avLst/>
            <a:gdLst/>
            <a:ahLst/>
            <a:cxnLst/>
            <a:rect l="l" t="t" r="r" b="b"/>
            <a:pathLst>
              <a:path w="11060596" h="5074961">
                <a:moveTo>
                  <a:pt x="0" y="0"/>
                </a:moveTo>
                <a:lnTo>
                  <a:pt x="11060596" y="0"/>
                </a:lnTo>
                <a:lnTo>
                  <a:pt x="11060596" y="5074961"/>
                </a:lnTo>
                <a:lnTo>
                  <a:pt x="0" y="5074961"/>
                </a:lnTo>
                <a:lnTo>
                  <a:pt x="0" y="0"/>
                </a:lnTo>
                <a:close/>
              </a:path>
            </a:pathLst>
          </a:custGeom>
          <a:blipFill>
            <a:blip r:embed="rId2"/>
            <a:stretch>
              <a:fillRect l="-537" t="-1028" b="-7433"/>
            </a:stretch>
          </a:blipFill>
        </p:spPr>
      </p:sp>
      <p:sp>
        <p:nvSpPr>
          <p:cNvPr id="3" name="Freeform 3"/>
          <p:cNvSpPr/>
          <p:nvPr/>
        </p:nvSpPr>
        <p:spPr>
          <a:xfrm>
            <a:off x="7331379" y="5189937"/>
            <a:ext cx="10318438" cy="5097063"/>
          </a:xfrm>
          <a:custGeom>
            <a:avLst/>
            <a:gdLst/>
            <a:ahLst/>
            <a:cxnLst/>
            <a:rect l="l" t="t" r="r" b="b"/>
            <a:pathLst>
              <a:path w="10318438" h="5097063">
                <a:moveTo>
                  <a:pt x="0" y="0"/>
                </a:moveTo>
                <a:lnTo>
                  <a:pt x="10318438" y="0"/>
                </a:lnTo>
                <a:lnTo>
                  <a:pt x="10318438" y="5097063"/>
                </a:lnTo>
                <a:lnTo>
                  <a:pt x="0" y="5097063"/>
                </a:lnTo>
                <a:lnTo>
                  <a:pt x="0" y="0"/>
                </a:lnTo>
                <a:close/>
              </a:path>
            </a:pathLst>
          </a:custGeom>
          <a:blipFill>
            <a:blip r:embed="rId3"/>
            <a:stretch>
              <a:fillRect t="-291" r="-375" b="-291"/>
            </a:stretch>
          </a:blipFill>
        </p:spPr>
      </p:sp>
      <p:sp>
        <p:nvSpPr>
          <p:cNvPr id="4" name="Freeform 4"/>
          <p:cNvSpPr/>
          <p:nvPr/>
        </p:nvSpPr>
        <p:spPr>
          <a:xfrm>
            <a:off x="3347016" y="5458590"/>
            <a:ext cx="3336729" cy="4114800"/>
          </a:xfrm>
          <a:custGeom>
            <a:avLst/>
            <a:gdLst/>
            <a:ahLst/>
            <a:cxnLst/>
            <a:rect l="l" t="t" r="r" b="b"/>
            <a:pathLst>
              <a:path w="3336729" h="4114800">
                <a:moveTo>
                  <a:pt x="0" y="0"/>
                </a:moveTo>
                <a:lnTo>
                  <a:pt x="3336729" y="0"/>
                </a:lnTo>
                <a:lnTo>
                  <a:pt x="33367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38ECFA1FED1A4B8F97223DA8026FF1" ma:contentTypeVersion="4" ma:contentTypeDescription="Create a new document." ma:contentTypeScope="" ma:versionID="c42e3914a09fe4c6ff078b2072a4893c">
  <xsd:schema xmlns:xsd="http://www.w3.org/2001/XMLSchema" xmlns:xs="http://www.w3.org/2001/XMLSchema" xmlns:p="http://schemas.microsoft.com/office/2006/metadata/properties" xmlns:ns2="f66e3cba-e7c5-4da2-b284-a3d958e6ed32" targetNamespace="http://schemas.microsoft.com/office/2006/metadata/properties" ma:root="true" ma:fieldsID="ad18462c6b2c95cf31e9b6fa16565a34" ns2:_="">
    <xsd:import namespace="f66e3cba-e7c5-4da2-b284-a3d958e6ed3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6e3cba-e7c5-4da2-b284-a3d958e6ed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373BC2-F9DB-4A5E-A17E-24724C2BC85F}">
  <ds:schemaRefs>
    <ds:schemaRef ds:uri="http://schemas.microsoft.com/sharepoint/v3/contenttype/forms"/>
  </ds:schemaRefs>
</ds:datastoreItem>
</file>

<file path=customXml/itemProps2.xml><?xml version="1.0" encoding="utf-8"?>
<ds:datastoreItem xmlns:ds="http://schemas.openxmlformats.org/officeDocument/2006/customXml" ds:itemID="{D967FD00-9A84-4D46-BFAF-D5696C080C5C}">
  <ds:schemaRefs>
    <ds:schemaRef ds:uri="http://schemas.microsoft.com/office/2006/metadata/properties"/>
    <ds:schemaRef ds:uri="http://www.w3.org/2000/xmlns/"/>
  </ds:schemaRefs>
</ds:datastoreItem>
</file>

<file path=customXml/itemProps3.xml><?xml version="1.0" encoding="utf-8"?>
<ds:datastoreItem xmlns:ds="http://schemas.openxmlformats.org/officeDocument/2006/customXml" ds:itemID="{3066C281-0E5E-4EB8-9E10-68EB9556BABF}">
  <ds:schemaRefs>
    <ds:schemaRef ds:uri="http://schemas.microsoft.com/office/2006/metadata/contentType"/>
    <ds:schemaRef ds:uri="http://schemas.microsoft.com/office/2006/metadata/properties/metaAttributes"/>
    <ds:schemaRef ds:uri="http://www.w3.org/2000/xmlns/"/>
    <ds:schemaRef ds:uri="http://www.w3.org/2001/XMLSchema"/>
    <ds:schemaRef ds:uri="f66e3cba-e7c5-4da2-b284-a3d958e6ed32"/>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CRIMES AGAINST WOMEN( 2001 - 2021)</dc:title>
  <dc:creator>Sangeetha E</dc:creator>
  <cp:lastModifiedBy>BHARGAVI U</cp:lastModifiedBy>
  <cp:revision>2</cp:revision>
  <dcterms:created xsi:type="dcterms:W3CDTF">2006-08-16T00:00:00Z</dcterms:created>
  <dcterms:modified xsi:type="dcterms:W3CDTF">2024-12-24T07:30:25Z</dcterms:modified>
  <dc:identifier>DAGYQGajmcQ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0x010100B438ECFA1FED1A4B8F97223DA8026FF1</vt:lpwstr>
  </property>
</Properties>
</file>